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535" r:id="rId2"/>
    <p:sldId id="536" r:id="rId3"/>
    <p:sldId id="570" r:id="rId4"/>
    <p:sldId id="571" r:id="rId5"/>
    <p:sldId id="588" r:id="rId6"/>
    <p:sldId id="574" r:id="rId7"/>
    <p:sldId id="539" r:id="rId8"/>
    <p:sldId id="540" r:id="rId9"/>
    <p:sldId id="417" r:id="rId10"/>
    <p:sldId id="533" r:id="rId11"/>
    <p:sldId id="578" r:id="rId12"/>
    <p:sldId id="615" r:id="rId13"/>
    <p:sldId id="469" r:id="rId14"/>
    <p:sldId id="544" r:id="rId15"/>
    <p:sldId id="596" r:id="rId16"/>
    <p:sldId id="597" r:id="rId17"/>
    <p:sldId id="599" r:id="rId18"/>
    <p:sldId id="600" r:id="rId19"/>
    <p:sldId id="601" r:id="rId20"/>
    <p:sldId id="550" r:id="rId21"/>
    <p:sldId id="602" r:id="rId22"/>
    <p:sldId id="603" r:id="rId23"/>
    <p:sldId id="604" r:id="rId24"/>
    <p:sldId id="564" r:id="rId25"/>
    <p:sldId id="605" r:id="rId26"/>
    <p:sldId id="606" r:id="rId27"/>
    <p:sldId id="607" r:id="rId28"/>
    <p:sldId id="608" r:id="rId29"/>
    <p:sldId id="609" r:id="rId30"/>
    <p:sldId id="611" r:id="rId31"/>
    <p:sldId id="612" r:id="rId32"/>
    <p:sldId id="613" r:id="rId33"/>
    <p:sldId id="614" r:id="rId34"/>
    <p:sldId id="579" r:id="rId35"/>
    <p:sldId id="580" r:id="rId36"/>
    <p:sldId id="581" r:id="rId37"/>
    <p:sldId id="274" r:id="rId38"/>
    <p:sldId id="582" r:id="rId39"/>
    <p:sldId id="616" r:id="rId40"/>
    <p:sldId id="584" r:id="rId41"/>
    <p:sldId id="586" r:id="rId42"/>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78012" autoAdjust="0"/>
  </p:normalViewPr>
  <p:slideViewPr>
    <p:cSldViewPr>
      <p:cViewPr varScale="1">
        <p:scale>
          <a:sx n="53" d="100"/>
          <a:sy n="53" d="100"/>
        </p:scale>
        <p:origin x="-1824" y="-62"/>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8/6/2013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 The bulb</a:t>
            </a:r>
            <a:r>
              <a:rPr lang="en-US" baseline="0" dirty="0" smtClean="0"/>
              <a:t> will need to placed at the focus</a:t>
            </a:r>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r>
              <a:rPr lang="en-US" baseline="0" dirty="0" smtClean="0"/>
              <a:t>The focus is located ½ inch from the rear of the flashlight mirror.</a:t>
            </a:r>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8/6/2013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8/6/2013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8/6/2013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8/6/2013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8/6/2013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8/6/2013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s://www.teachingchannel.org/videos/class-warm-up-routine"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hyperlink" Target="https://www.teachingchannel.org/videos/student-daily-assessment?fd=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jpe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www.mathematicsvisionproject.org/index.html" TargetMode="Externa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hyperlink" Target="http://www.gadoe.org/External-Affairs-and-Policy/communications/Pages/PressReleaseDetails.aspx?PressView=default&amp;pid=123"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www.gadoe.org/External-Affairs-and-Policy/communications/Pages/PressReleaseDetails.aspx?PressView=default&amp;pid=123"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8.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38.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hyperlink" Target="http://learnzillion.com/" TargetMode="External"/><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Accelerated Analytic Geometry B/Advanced Algebra</a:t>
            </a:r>
            <a:br>
              <a:rPr lang="en-US" sz="3200" dirty="0" smtClean="0"/>
            </a:br>
            <a:r>
              <a:rPr lang="en-US" sz="3200" dirty="0" smtClean="0"/>
              <a:t>Unit 3: Modeling Geometry</a:t>
            </a:r>
            <a:r>
              <a:rPr lang="en-US" sz="4000" dirty="0" smtClean="0"/>
              <a:t/>
            </a:r>
            <a:br>
              <a:rPr lang="en-US" sz="4000" dirty="0" smtClean="0"/>
            </a:br>
            <a:r>
              <a:rPr lang="en-US" sz="2400" dirty="0" smtClean="0"/>
              <a:t>August 8,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l="15833" t="22000" r="17500" b="6000"/>
          <a:stretch>
            <a:fillRect/>
          </a:stretch>
        </p:blipFill>
        <p:spPr bwMode="auto">
          <a:xfrm>
            <a:off x="4419600" y="1295400"/>
            <a:ext cx="4495800" cy="4038600"/>
          </a:xfrm>
          <a:prstGeom prst="rect">
            <a:avLst/>
          </a:prstGeom>
          <a:noFill/>
          <a:ln w="9525">
            <a:noFill/>
            <a:miter lim="800000"/>
            <a:headEnd/>
            <a:tailEnd/>
          </a:ln>
        </p:spPr>
      </p:pic>
      <p:sp>
        <p:nvSpPr>
          <p:cNvPr id="5" name="TextBox 4"/>
          <p:cNvSpPr txBox="1"/>
          <p:nvPr/>
        </p:nvSpPr>
        <p:spPr>
          <a:xfrm>
            <a:off x="1143000" y="5486400"/>
            <a:ext cx="7162800" cy="461665"/>
          </a:xfrm>
          <a:prstGeom prst="rect">
            <a:avLst/>
          </a:prstGeom>
          <a:noFill/>
        </p:spPr>
        <p:txBody>
          <a:bodyPr wrap="square" rtlCol="0">
            <a:spAutoFit/>
          </a:bodyPr>
          <a:lstStyle/>
          <a:p>
            <a:r>
              <a:rPr lang="en-US" sz="2400" dirty="0">
                <a:latin typeface="+mj-lt"/>
                <a:hlinkClick r:id="rId5"/>
              </a:rPr>
              <a:t>https://www.teachingchannel.org/videos/class-warm-up-routine</a:t>
            </a:r>
            <a:endParaRPr lang="en-US" sz="2400" dirty="0">
              <a:latin typeface="+mj-lt"/>
            </a:endParaRPr>
          </a:p>
        </p:txBody>
      </p:sp>
      <p:sp>
        <p:nvSpPr>
          <p:cNvPr id="8" name="Subtitle 2"/>
          <p:cNvSpPr txBox="1">
            <a:spLocks/>
          </p:cNvSpPr>
          <p:nvPr/>
        </p:nvSpPr>
        <p:spPr bwMode="auto">
          <a:xfrm>
            <a:off x="152400" y="1219200"/>
            <a:ext cx="4267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a:p>
            <a:pPr marL="457200" indent="-457200" algn="l">
              <a:buFont typeface="Arial" pitchFamily="34" charset="0"/>
              <a:buChar char="•"/>
            </a:pPr>
            <a:r>
              <a:rPr lang="en-US" sz="2800" dirty="0" smtClean="0">
                <a:solidFill>
                  <a:schemeClr val="tx1"/>
                </a:solidFill>
              </a:rPr>
              <a:t>SMP 3 – Construct viable arguments and critique the reasoning of others</a:t>
            </a:r>
          </a:p>
          <a:p>
            <a:pPr marL="457200" indent="-457200" algn="l">
              <a:buFont typeface="Arial" pitchFamily="34" charset="0"/>
              <a:buChar char="•"/>
            </a:pPr>
            <a:r>
              <a:rPr lang="en-US" sz="2800" dirty="0" smtClean="0">
                <a:solidFill>
                  <a:schemeClr val="tx1"/>
                </a:solidFill>
                <a:latin typeface="Arial Narrow" pitchFamily="34" charset="0"/>
              </a:rPr>
              <a:t>SMP 6 – Attend to precision</a:t>
            </a:r>
          </a:p>
        </p:txBody>
      </p:sp>
    </p:spTree>
    <p:extLst>
      <p:ext uri="{BB962C8B-B14F-4D97-AF65-F5344CB8AC3E}">
        <p14:creationId xmlns:p14="http://schemas.microsoft.com/office/powerpoint/2010/main" val="23662614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4267200" cy="4114800"/>
          </a:xfrm>
        </p:spPr>
        <p:txBody>
          <a:body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a:p>
            <a:pPr marL="457200" indent="-457200" algn="l">
              <a:buFont typeface="Arial" pitchFamily="34" charset="0"/>
              <a:buChar char="•"/>
            </a:pPr>
            <a:r>
              <a:rPr lang="en-US" sz="2800" dirty="0" smtClean="0">
                <a:solidFill>
                  <a:schemeClr val="tx1"/>
                </a:solidFill>
              </a:rPr>
              <a:t>SMP </a:t>
            </a:r>
            <a:r>
              <a:rPr lang="en-US" sz="2800" dirty="0">
                <a:solidFill>
                  <a:schemeClr val="tx1"/>
                </a:solidFill>
              </a:rPr>
              <a:t>3 – Construct viable arguments and critique the reasoning of </a:t>
            </a:r>
            <a:r>
              <a:rPr lang="en-US" sz="2800" dirty="0" smtClean="0">
                <a:solidFill>
                  <a:schemeClr val="tx1"/>
                </a:solidFill>
              </a:rPr>
              <a:t>others</a:t>
            </a:r>
          </a:p>
          <a:p>
            <a:pPr marL="457200" indent="-457200" algn="l">
              <a:buFont typeface="Arial" pitchFamily="34" charset="0"/>
              <a:buChar char="•"/>
            </a:pPr>
            <a:r>
              <a:rPr lang="en-US" sz="2800" dirty="0" smtClean="0">
                <a:solidFill>
                  <a:schemeClr val="tx1"/>
                </a:solidFill>
                <a:latin typeface="Arial Narrow" pitchFamily="34" charset="0"/>
              </a:rPr>
              <a:t>SMP 6 – Attend to precision</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28600" y="5486400"/>
            <a:ext cx="8610600" cy="461665"/>
          </a:xfrm>
          <a:prstGeom prst="rect">
            <a:avLst/>
          </a:prstGeom>
          <a:noFill/>
        </p:spPr>
        <p:txBody>
          <a:bodyPr wrap="square" rtlCol="0">
            <a:spAutoFit/>
          </a:bodyPr>
          <a:lstStyle/>
          <a:p>
            <a:pPr algn="ctr"/>
            <a:r>
              <a:rPr lang="en-US" sz="2400" u="sng" dirty="0">
                <a:latin typeface="+mn-lt"/>
                <a:hlinkClick r:id="rId4"/>
              </a:rPr>
              <a:t>https://www.teachingchannel.org/videos/student-daily-assessment?fd=1</a:t>
            </a:r>
            <a:endParaRPr lang="en-US" sz="2400" dirty="0">
              <a:latin typeface="+mn-lt"/>
            </a:endParaRPr>
          </a:p>
        </p:txBody>
      </p:sp>
      <p:pic>
        <p:nvPicPr>
          <p:cNvPr id="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656" t="12500" r="3125" b="6763"/>
          <a:stretch/>
        </p:blipFill>
        <p:spPr bwMode="auto">
          <a:xfrm>
            <a:off x="4419600" y="1140417"/>
            <a:ext cx="4572000" cy="4117383"/>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5564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marL="457200" indent="-457200" algn="l">
              <a:buFont typeface="Arial" pitchFamily="34" charset="0"/>
              <a:buChar char="•"/>
            </a:pPr>
            <a:r>
              <a:rPr lang="en-US" dirty="0" smtClean="0">
                <a:solidFill>
                  <a:schemeClr val="tx1"/>
                </a:solidFill>
              </a:rPr>
              <a:t>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Write equivalent expressions</a:t>
            </a:r>
          </a:p>
          <a:p>
            <a:pPr lvl="2" algn="l">
              <a:buFont typeface="Wingdings" pitchFamily="2" charset="2"/>
              <a:buChar char="Ø"/>
            </a:pPr>
            <a:r>
              <a:rPr lang="en-US" dirty="0" smtClean="0">
                <a:solidFill>
                  <a:schemeClr val="tx1"/>
                </a:solidFill>
              </a:rPr>
              <a:t>Solving equations for variables on interest</a:t>
            </a:r>
          </a:p>
          <a:p>
            <a:pPr lvl="2" algn="l">
              <a:buFont typeface="Wingdings" pitchFamily="2" charset="2"/>
              <a:buChar char="Ø"/>
            </a:pPr>
            <a:r>
              <a:rPr lang="en-US" dirty="0" smtClean="0">
                <a:solidFill>
                  <a:schemeClr val="tx1"/>
                </a:solidFill>
              </a:rPr>
              <a:t>Pythagorean Theorem</a:t>
            </a:r>
          </a:p>
          <a:p>
            <a:pPr lvl="2" algn="l">
              <a:buFont typeface="Wingdings" pitchFamily="2" charset="2"/>
              <a:buChar char="Ø"/>
            </a:pPr>
            <a:r>
              <a:rPr lang="en-US" dirty="0" smtClean="0">
                <a:solidFill>
                  <a:schemeClr val="tx1"/>
                </a:solidFill>
              </a:rPr>
              <a:t>Quadratic functions</a:t>
            </a:r>
          </a:p>
          <a:p>
            <a:pPr lvl="2" algn="l">
              <a:buFont typeface="Wingdings" pitchFamily="2" charset="2"/>
              <a:buChar char="Ø"/>
            </a:pPr>
            <a:r>
              <a:rPr lang="en-US" dirty="0" smtClean="0">
                <a:solidFill>
                  <a:schemeClr val="tx1"/>
                </a:solidFill>
              </a:rPr>
              <a:t>Completing the square</a:t>
            </a:r>
          </a:p>
          <a:p>
            <a:pPr marL="457200" indent="-457200" algn="l">
              <a:buFont typeface="Arial" pitchFamily="34" charset="0"/>
              <a:buChar char="•"/>
            </a:pPr>
            <a:r>
              <a:rPr lang="en-US" dirty="0">
                <a:solidFill>
                  <a:schemeClr val="tx1"/>
                </a:solidFill>
              </a:rPr>
              <a:t>11th-12th</a:t>
            </a:r>
            <a:r>
              <a:rPr lang="en-US" dirty="0" smtClean="0">
                <a:solidFill>
                  <a:schemeClr val="tx1"/>
                </a:solidFill>
              </a:rPr>
              <a:t> </a:t>
            </a:r>
            <a:endParaRPr lang="en-US" dirty="0">
              <a:solidFill>
                <a:schemeClr val="tx1"/>
              </a:solidFill>
            </a:endParaRPr>
          </a:p>
          <a:p>
            <a:pPr lvl="2" algn="l">
              <a:buFont typeface="Wingdings" pitchFamily="2" charset="2"/>
              <a:buChar char="Ø"/>
            </a:pPr>
            <a:r>
              <a:rPr lang="en-US" dirty="0" smtClean="0">
                <a:solidFill>
                  <a:schemeClr val="tx1"/>
                </a:solidFill>
              </a:rPr>
              <a:t> Modeling with geometry</a:t>
            </a:r>
          </a:p>
          <a:p>
            <a:pPr lvl="2" algn="l">
              <a:buFont typeface="Wingdings" pitchFamily="2" charset="2"/>
              <a:buChar char="Ø"/>
            </a:pPr>
            <a:r>
              <a:rPr lang="en-US" dirty="0" smtClean="0">
                <a:solidFill>
                  <a:schemeClr val="tx1"/>
                </a:solidFill>
              </a:rPr>
              <a:t>Equations of ellipses and hyperbolas</a:t>
            </a:r>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dirty="0" smtClean="0">
                <a:solidFill>
                  <a:schemeClr val="tx1"/>
                </a:solidFill>
              </a:rPr>
              <a:t>A flashlight mirror has the shape of a </a:t>
            </a:r>
            <a:r>
              <a:rPr lang="en-US" dirty="0" err="1" smtClean="0">
                <a:solidFill>
                  <a:schemeClr val="tx1"/>
                </a:solidFill>
              </a:rPr>
              <a:t>paraboloid</a:t>
            </a:r>
            <a:r>
              <a:rPr lang="en-US" dirty="0" smtClean="0">
                <a:solidFill>
                  <a:schemeClr val="tx1"/>
                </a:solidFill>
              </a:rPr>
              <a:t> of diameter 4 inches and depth 2 inches. Where should the bulb be placed so that the emitted light rays are parallel to the axis of the </a:t>
            </a:r>
            <a:r>
              <a:rPr lang="en-US" dirty="0" err="1" smtClean="0">
                <a:solidFill>
                  <a:schemeClr val="tx1"/>
                </a:solidFill>
              </a:rPr>
              <a:t>paraboloid</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3611472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sz="2800" dirty="0" smtClean="0">
                <a:solidFill>
                  <a:schemeClr val="tx1"/>
                </a:solidFill>
              </a:rPr>
              <a:t>A flashlight mirror has the shape of a </a:t>
            </a:r>
            <a:r>
              <a:rPr lang="en-US" sz="2800" dirty="0" err="1" smtClean="0">
                <a:solidFill>
                  <a:schemeClr val="tx1"/>
                </a:solidFill>
              </a:rPr>
              <a:t>paraboloid</a:t>
            </a:r>
            <a:r>
              <a:rPr lang="en-US" sz="2800" dirty="0" smtClean="0">
                <a:solidFill>
                  <a:schemeClr val="tx1"/>
                </a:solidFill>
              </a:rPr>
              <a:t> of diameter 4 inches and depth 2 inches. Where should the bulb be placed so that the emitted light rays are parallel to the axis of the </a:t>
            </a:r>
            <a:r>
              <a:rPr lang="en-US" sz="2800" dirty="0" err="1" smtClean="0">
                <a:solidFill>
                  <a:schemeClr val="tx1"/>
                </a:solidFill>
              </a:rPr>
              <a:t>paraboloid</a:t>
            </a:r>
            <a:r>
              <a:rPr lang="en-US" sz="2800" dirty="0" smtClean="0">
                <a:solidFill>
                  <a:schemeClr val="tx1"/>
                </a:solidFill>
              </a:rPr>
              <a:t>?</a:t>
            </a:r>
            <a:endParaRPr lang="en-US" sz="2800" dirty="0">
              <a:solidFill>
                <a:schemeClr val="tx1"/>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429000"/>
            <a:ext cx="3629025" cy="156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35185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sz="2800" dirty="0" smtClean="0">
                <a:solidFill>
                  <a:schemeClr val="tx1"/>
                </a:solidFill>
              </a:rPr>
              <a:t>A flashlight mirror has the shape of a </a:t>
            </a:r>
            <a:r>
              <a:rPr lang="en-US" sz="2800" dirty="0" err="1" smtClean="0">
                <a:solidFill>
                  <a:schemeClr val="tx1"/>
                </a:solidFill>
              </a:rPr>
              <a:t>paraboloid</a:t>
            </a:r>
            <a:r>
              <a:rPr lang="en-US" sz="2800" dirty="0" smtClean="0">
                <a:solidFill>
                  <a:schemeClr val="tx1"/>
                </a:solidFill>
              </a:rPr>
              <a:t> of diameter 4 inches and depth 2 inches. Where should the bulb be placed so that the emitted light rays are parallel to the axis of the </a:t>
            </a:r>
            <a:r>
              <a:rPr lang="en-US" sz="2800" dirty="0" err="1" smtClean="0">
                <a:solidFill>
                  <a:schemeClr val="tx1"/>
                </a:solidFill>
              </a:rPr>
              <a:t>paraboloid</a:t>
            </a:r>
            <a:r>
              <a:rPr lang="en-US" sz="2800" dirty="0" smtClean="0">
                <a:solidFill>
                  <a:schemeClr val="tx1"/>
                </a:solidFill>
              </a:rPr>
              <a:t>?</a:t>
            </a:r>
            <a:endParaRPr lang="en-US" sz="2800" dirty="0">
              <a:solidFill>
                <a:schemeClr val="tx1"/>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3352800"/>
            <a:ext cx="371475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7747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sz="2800" dirty="0" smtClean="0">
                <a:solidFill>
                  <a:schemeClr val="tx1"/>
                </a:solidFill>
              </a:rPr>
              <a:t>A flashlight mirror has the shape of a </a:t>
            </a:r>
            <a:r>
              <a:rPr lang="en-US" sz="2800" dirty="0" err="1" smtClean="0">
                <a:solidFill>
                  <a:schemeClr val="tx1"/>
                </a:solidFill>
              </a:rPr>
              <a:t>paraboloid</a:t>
            </a:r>
            <a:r>
              <a:rPr lang="en-US" sz="2800" dirty="0" smtClean="0">
                <a:solidFill>
                  <a:schemeClr val="tx1"/>
                </a:solidFill>
              </a:rPr>
              <a:t> of diameter 4 inches and depth 2 inches. Where should the bulb be placed so that the emitted light rays are parallel to the axis of the </a:t>
            </a:r>
            <a:r>
              <a:rPr lang="en-US" sz="2800" dirty="0" err="1" smtClean="0">
                <a:solidFill>
                  <a:schemeClr val="tx1"/>
                </a:solidFill>
              </a:rPr>
              <a:t>paraboloid</a:t>
            </a:r>
            <a:r>
              <a:rPr lang="en-US" sz="2800" dirty="0" smtClean="0">
                <a:solidFill>
                  <a:schemeClr val="tx1"/>
                </a:solidFill>
              </a:rPr>
              <a:t>?</a:t>
            </a:r>
            <a:endParaRPr lang="en-US" sz="2800" dirty="0">
              <a:solidFill>
                <a:schemeClr val="tx1"/>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3395662"/>
            <a:ext cx="366712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324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sz="2800" dirty="0" smtClean="0">
                <a:solidFill>
                  <a:schemeClr val="tx1"/>
                </a:solidFill>
              </a:rPr>
              <a:t>A flashlight mirror has the shape of a </a:t>
            </a:r>
            <a:r>
              <a:rPr lang="en-US" sz="2800" dirty="0" err="1" smtClean="0">
                <a:solidFill>
                  <a:schemeClr val="tx1"/>
                </a:solidFill>
              </a:rPr>
              <a:t>paraboloid</a:t>
            </a:r>
            <a:r>
              <a:rPr lang="en-US" sz="2800" dirty="0" smtClean="0">
                <a:solidFill>
                  <a:schemeClr val="tx1"/>
                </a:solidFill>
              </a:rPr>
              <a:t> of diameter 4 inches and depth 2 inches. Where should the bulb be placed so that the emitted light rays are parallel to the axis of the </a:t>
            </a:r>
            <a:r>
              <a:rPr lang="en-US" sz="2800" dirty="0" err="1" smtClean="0">
                <a:solidFill>
                  <a:schemeClr val="tx1"/>
                </a:solidFill>
              </a:rPr>
              <a:t>paraboloid</a:t>
            </a:r>
            <a:r>
              <a:rPr lang="en-US" sz="2800" dirty="0" smtClean="0">
                <a:solidFill>
                  <a:schemeClr val="tx1"/>
                </a:solidFill>
              </a:rPr>
              <a:t>?</a:t>
            </a:r>
            <a:endParaRPr lang="en-US" sz="2800" dirty="0">
              <a:solidFill>
                <a:schemeClr val="tx1"/>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3395662"/>
            <a:ext cx="366712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TextBox 2"/>
              <p:cNvSpPr txBox="1"/>
              <p:nvPr/>
            </p:nvSpPr>
            <p:spPr>
              <a:xfrm>
                <a:off x="5791200" y="2844281"/>
                <a:ext cx="1383584" cy="5656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𝑦</m:t>
                      </m:r>
                      <m:r>
                        <a:rPr lang="en-US" sz="2400" b="0" i="1" smtClean="0">
                          <a:latin typeface="Cambria Math"/>
                        </a:rPr>
                        <m:t>=</m:t>
                      </m:r>
                      <m:box>
                        <m:boxPr>
                          <m:ctrlPr>
                            <a:rPr lang="en-US" sz="2400" b="0" i="1" smtClean="0">
                              <a:latin typeface="Cambria Math"/>
                            </a:rPr>
                          </m:ctrlPr>
                        </m:boxPr>
                        <m:e>
                          <m:argPr>
                            <m:argSz m:val="-1"/>
                          </m:argPr>
                          <m:f>
                            <m:fPr>
                              <m:ctrlPr>
                                <a:rPr lang="en-US" sz="2400" b="0" i="1" smtClean="0">
                                  <a:latin typeface="Cambria Math"/>
                                </a:rPr>
                              </m:ctrlPr>
                            </m:fPr>
                            <m:num>
                              <m:r>
                                <a:rPr lang="en-US" sz="2400" b="0" i="1" smtClean="0">
                                  <a:latin typeface="Cambria Math"/>
                                </a:rPr>
                                <m:t>1</m:t>
                              </m:r>
                            </m:num>
                            <m:den>
                              <m:r>
                                <a:rPr lang="en-US" sz="2400" b="0" i="1" smtClean="0">
                                  <a:latin typeface="Cambria Math"/>
                                </a:rPr>
                                <m:t>4</m:t>
                              </m:r>
                              <m:r>
                                <a:rPr lang="en-US" sz="2400" b="0" i="1" smtClean="0">
                                  <a:latin typeface="Cambria Math"/>
                                </a:rPr>
                                <m:t>𝑝</m:t>
                              </m:r>
                            </m:den>
                          </m:f>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e>
                      </m:box>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5791200" y="2844281"/>
                <a:ext cx="1383584" cy="56566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822234" y="3429000"/>
                <a:ext cx="1549078" cy="5656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2=</m:t>
                      </m:r>
                      <m:box>
                        <m:boxPr>
                          <m:ctrlPr>
                            <a:rPr lang="en-US" sz="2400" b="0" i="1" smtClean="0">
                              <a:latin typeface="Cambria Math"/>
                            </a:rPr>
                          </m:ctrlPr>
                        </m:boxPr>
                        <m:e>
                          <m:argPr>
                            <m:argSz m:val="-1"/>
                          </m:argPr>
                          <m:f>
                            <m:fPr>
                              <m:ctrlPr>
                                <a:rPr lang="en-US" sz="2400" b="0" i="1" smtClean="0">
                                  <a:latin typeface="Cambria Math"/>
                                </a:rPr>
                              </m:ctrlPr>
                            </m:fPr>
                            <m:num>
                              <m:r>
                                <a:rPr lang="en-US" sz="2400" b="0" i="1" smtClean="0">
                                  <a:latin typeface="Cambria Math"/>
                                </a:rPr>
                                <m:t>1</m:t>
                              </m:r>
                            </m:num>
                            <m:den>
                              <m:r>
                                <a:rPr lang="en-US" sz="2400" b="0" i="1" smtClean="0">
                                  <a:latin typeface="Cambria Math"/>
                                </a:rPr>
                                <m:t>4</m:t>
                              </m:r>
                              <m:r>
                                <a:rPr lang="en-US" sz="2400" b="0" i="1" smtClean="0">
                                  <a:latin typeface="Cambria Math"/>
                                </a:rPr>
                                <m:t>𝑝</m:t>
                              </m:r>
                            </m:den>
                          </m:f>
                          <m:sSup>
                            <m:sSupPr>
                              <m:ctrlPr>
                                <a:rPr lang="en-US" sz="2400" b="0" i="1" smtClean="0">
                                  <a:latin typeface="Cambria Math"/>
                                </a:rPr>
                              </m:ctrlPr>
                            </m:sSupPr>
                            <m:e>
                              <m:r>
                                <a:rPr lang="en-US" sz="2400" b="0" i="1" smtClean="0">
                                  <a:latin typeface="Cambria Math"/>
                                </a:rPr>
                                <m:t>(2)</m:t>
                              </m:r>
                            </m:e>
                            <m:sup>
                              <m:r>
                                <a:rPr lang="en-US" sz="2400" b="0" i="1" smtClean="0">
                                  <a:latin typeface="Cambria Math"/>
                                </a:rPr>
                                <m:t>2</m:t>
                              </m:r>
                            </m:sup>
                          </m:sSup>
                        </m:e>
                      </m:box>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5822234" y="3429000"/>
                <a:ext cx="1549078" cy="56566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825460" y="3994668"/>
                <a:ext cx="118494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8</m:t>
                      </m:r>
                      <m:r>
                        <a:rPr lang="en-US" sz="2400" b="0" i="1" smtClean="0">
                          <a:latin typeface="Cambria Math"/>
                        </a:rPr>
                        <m:t>𝑝</m:t>
                      </m:r>
                      <m:r>
                        <a:rPr lang="en-US" sz="2400" b="0" i="1" smtClean="0">
                          <a:latin typeface="Cambria Math"/>
                        </a:rPr>
                        <m:t>=4</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5825460" y="3994668"/>
                <a:ext cx="1184940" cy="461665"/>
              </a:xfrm>
              <a:prstGeom prst="rect">
                <a:avLst/>
              </a:prstGeom>
              <a:blipFill rotWithShape="1">
                <a:blip r:embed="rId7"/>
                <a:stretch>
                  <a:fillRect b="-184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919179" y="4419600"/>
                <a:ext cx="1015021" cy="7838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𝑝</m:t>
                      </m:r>
                      <m:r>
                        <a:rPr lang="en-US" sz="2400" b="0" i="1" smtClean="0">
                          <a:latin typeface="Cambria Math"/>
                        </a:rPr>
                        <m:t>=</m:t>
                      </m:r>
                      <m:f>
                        <m:fPr>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919179" y="4419600"/>
                <a:ext cx="1015021" cy="783804"/>
              </a:xfrm>
              <a:prstGeom prst="rect">
                <a:avLst/>
              </a:prstGeom>
              <a:blipFill rotWithShape="1">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32011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1" y="5257800"/>
            <a:ext cx="7696200" cy="738664"/>
          </a:xfrm>
          <a:prstGeom prst="rect">
            <a:avLst/>
          </a:prstGeom>
          <a:noFill/>
        </p:spPr>
        <p:txBody>
          <a:bodyPr wrap="square" rtlCol="0">
            <a:spAutoFit/>
          </a:bodyPr>
          <a:lstStyle/>
          <a:p>
            <a:r>
              <a:rPr lang="en-US" sz="1400" dirty="0"/>
              <a:t>Adapted from </a:t>
            </a:r>
            <a:endParaRPr lang="en-US" sz="1400" dirty="0" smtClean="0"/>
          </a:p>
          <a:p>
            <a:r>
              <a:rPr lang="en-US" sz="1400" i="1" dirty="0" smtClean="0"/>
              <a:t>http</a:t>
            </a:r>
            <a:r>
              <a:rPr lang="en-US" sz="1400" i="1" dirty="0"/>
              <a:t>://www.uwlax.edu/faculty/hasenbank/archived/mth151su10/notes_old/12.02%20-%20Conics%20and%20Parabolas.pdf</a:t>
            </a:r>
            <a:endParaRPr lang="en-US" sz="1400" dirty="0"/>
          </a:p>
        </p:txBody>
      </p:sp>
      <p:sp>
        <p:nvSpPr>
          <p:cNvPr id="5" name="Subtitle 4"/>
          <p:cNvSpPr>
            <a:spLocks noGrp="1"/>
          </p:cNvSpPr>
          <p:nvPr>
            <p:ph type="subTitle" idx="1"/>
          </p:nvPr>
        </p:nvSpPr>
        <p:spPr>
          <a:xfrm>
            <a:off x="609600" y="1219200"/>
            <a:ext cx="7924800" cy="4419600"/>
          </a:xfrm>
        </p:spPr>
        <p:txBody>
          <a:bodyPr/>
          <a:lstStyle/>
          <a:p>
            <a:pPr algn="l"/>
            <a:r>
              <a:rPr lang="en-US" dirty="0" smtClean="0">
                <a:solidFill>
                  <a:schemeClr val="tx1"/>
                </a:solidFill>
              </a:rPr>
              <a:t>A flashlight mirror has the shape of a </a:t>
            </a:r>
            <a:r>
              <a:rPr lang="en-US" dirty="0" err="1" smtClean="0">
                <a:solidFill>
                  <a:schemeClr val="tx1"/>
                </a:solidFill>
              </a:rPr>
              <a:t>paraboloid</a:t>
            </a:r>
            <a:r>
              <a:rPr lang="en-US" dirty="0" smtClean="0">
                <a:solidFill>
                  <a:schemeClr val="tx1"/>
                </a:solidFill>
              </a:rPr>
              <a:t> of diameter 4 inches and depth 2 inches. Where should the bulb be placed so that the emitted light rays are parallel to the axis of the </a:t>
            </a:r>
            <a:r>
              <a:rPr lang="en-US" dirty="0" err="1" smtClean="0">
                <a:solidFill>
                  <a:schemeClr val="tx1"/>
                </a:solidFill>
              </a:rPr>
              <a:t>paraboloid</a:t>
            </a:r>
            <a:r>
              <a:rPr lang="en-US" dirty="0" smtClean="0">
                <a:solidFill>
                  <a:schemeClr val="tx1"/>
                </a:solidFill>
              </a:rPr>
              <a:t>?</a:t>
            </a:r>
          </a:p>
          <a:p>
            <a:pPr algn="l"/>
            <a:endParaRPr lang="en-US" dirty="0">
              <a:solidFill>
                <a:schemeClr val="tx1"/>
              </a:solidFill>
            </a:endParaRPr>
          </a:p>
          <a:p>
            <a:pPr algn="l"/>
            <a:r>
              <a:rPr lang="en-US" dirty="0" smtClean="0">
                <a:solidFill>
                  <a:schemeClr val="tx1"/>
                </a:solidFill>
              </a:rPr>
              <a:t>The bulb would need to be placed ½ inch from the rear of the flashlight mirror.</a:t>
            </a:r>
            <a:endParaRPr lang="en-US" dirty="0">
              <a:solidFill>
                <a:schemeClr val="tx1"/>
              </a:solidFill>
            </a:endParaRPr>
          </a:p>
        </p:txBody>
      </p:sp>
    </p:spTree>
    <p:extLst>
      <p:ext uri="{BB962C8B-B14F-4D97-AF65-F5344CB8AC3E}">
        <p14:creationId xmlns:p14="http://schemas.microsoft.com/office/powerpoint/2010/main" val="223666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a:t>Accelerated Analytic Geometry B/Advanced Algebra</a:t>
            </a:r>
            <a:br>
              <a:rPr lang="en-US" sz="3200" dirty="0"/>
            </a:br>
            <a:r>
              <a:rPr lang="en-US" sz="3200" dirty="0"/>
              <a:t>Unit </a:t>
            </a:r>
            <a:r>
              <a:rPr lang="en-US" sz="3200" dirty="0" smtClean="0"/>
              <a:t>3: Modeling Geometry</a:t>
            </a:r>
            <a:r>
              <a:rPr lang="en-US" sz="4000" dirty="0"/>
              <a:t/>
            </a:r>
            <a:br>
              <a:rPr lang="en-US" sz="4000" dirty="0"/>
            </a:br>
            <a:r>
              <a:rPr lang="en-US" sz="2400" dirty="0" smtClean="0"/>
              <a:t>August 8,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Annika wonders why we are suddenly thinking about parabolas in a completely different </a:t>
                </a:r>
                <a:r>
                  <a:rPr lang="en-US" sz="2800" dirty="0">
                    <a:solidFill>
                      <a:schemeClr val="tx1"/>
                    </a:solidFill>
                  </a:rPr>
                  <a:t>way than when we did quadratic functions. She wonders how these </a:t>
                </a:r>
                <a:r>
                  <a:rPr lang="en-US" sz="2800" dirty="0" smtClean="0">
                    <a:solidFill>
                      <a:schemeClr val="tx1"/>
                    </a:solidFill>
                  </a:rPr>
                  <a:t>different ways </a:t>
                </a:r>
                <a:r>
                  <a:rPr lang="en-US" sz="2800" dirty="0">
                    <a:solidFill>
                      <a:schemeClr val="tx1"/>
                    </a:solidFill>
                  </a:rPr>
                  <a:t>of thinking match up. For instance, when we talked about quadratic </a:t>
                </a:r>
                <a:r>
                  <a:rPr lang="en-US" sz="2800" dirty="0" smtClean="0">
                    <a:solidFill>
                      <a:schemeClr val="tx1"/>
                    </a:solidFill>
                  </a:rPr>
                  <a:t>functions</a:t>
                </a:r>
                <a:r>
                  <a:rPr lang="en-US" sz="2800" dirty="0">
                    <a:solidFill>
                      <a:schemeClr val="tx1"/>
                    </a:solidFill>
                  </a:rPr>
                  <a:t> </a:t>
                </a:r>
                <a:r>
                  <a:rPr lang="en-US" sz="2800" dirty="0" smtClean="0">
                    <a:solidFill>
                      <a:schemeClr val="tx1"/>
                    </a:solidFill>
                  </a:rPr>
                  <a:t>earlier </a:t>
                </a:r>
                <a:r>
                  <a:rPr lang="en-US" sz="2800" dirty="0">
                    <a:solidFill>
                      <a:schemeClr val="tx1"/>
                    </a:solidFill>
                  </a:rPr>
                  <a:t>we started with </a:t>
                </a:r>
                <a14:m>
                  <m:oMath xmlns:m="http://schemas.openxmlformats.org/officeDocument/2006/math">
                    <m:r>
                      <a:rPr lang="en-US" sz="2800" b="0" i="1" dirty="0" smtClean="0">
                        <a:solidFill>
                          <a:schemeClr val="tx1"/>
                        </a:solidFill>
                        <a:latin typeface="Cambria Math"/>
                      </a:rPr>
                      <m:t>𝑦</m:t>
                    </m:r>
                    <m:r>
                      <a:rPr lang="en-US" sz="2800" b="0" i="1" dirty="0" smtClean="0">
                        <a:solidFill>
                          <a:schemeClr val="tx1"/>
                        </a:solidFill>
                        <a:latin typeface="Cambria Math"/>
                      </a:rPr>
                      <m:t>=</m:t>
                    </m:r>
                    <m:sSup>
                      <m:sSupPr>
                        <m:ctrlPr>
                          <a:rPr lang="en-US" sz="2800" b="0" i="1" dirty="0" smtClean="0">
                            <a:solidFill>
                              <a:schemeClr val="tx1"/>
                            </a:solidFill>
                            <a:latin typeface="Cambria Math"/>
                          </a:rPr>
                        </m:ctrlPr>
                      </m:sSupPr>
                      <m:e>
                        <m:r>
                          <a:rPr lang="en-US" sz="2800" b="0" i="1" dirty="0" smtClean="0">
                            <a:solidFill>
                              <a:schemeClr val="tx1"/>
                            </a:solidFill>
                            <a:latin typeface="Cambria Math"/>
                          </a:rPr>
                          <m:t>𝑥</m:t>
                        </m:r>
                      </m:e>
                      <m:sup>
                        <m:r>
                          <a:rPr lang="en-US" sz="2800" b="0" i="1" dirty="0" smtClean="0">
                            <a:solidFill>
                              <a:schemeClr val="tx1"/>
                            </a:solidFill>
                            <a:latin typeface="Cambria Math"/>
                          </a:rPr>
                          <m:t>2</m:t>
                        </m:r>
                      </m:sup>
                    </m:sSup>
                  </m:oMath>
                </a14:m>
                <a:r>
                  <a:rPr lang="en-US" sz="2800" dirty="0">
                    <a:solidFill>
                      <a:schemeClr val="tx1"/>
                    </a:solidFill>
                  </a:rPr>
                  <a:t>. “</a:t>
                </a:r>
                <a:r>
                  <a:rPr lang="en-US" sz="2800" dirty="0" err="1">
                    <a:solidFill>
                      <a:schemeClr val="tx1"/>
                    </a:solidFill>
                  </a:rPr>
                  <a:t>Hmmmm</a:t>
                </a:r>
                <a:r>
                  <a:rPr lang="en-US" sz="2800" dirty="0">
                    <a:solidFill>
                      <a:schemeClr val="tx1"/>
                    </a:solidFill>
                  </a:rPr>
                  <a:t>. …. I wonder where the focus and </a:t>
                </a:r>
                <a:r>
                  <a:rPr lang="en-US" sz="2800" dirty="0" smtClean="0">
                    <a:solidFill>
                      <a:schemeClr val="tx1"/>
                    </a:solidFill>
                  </a:rPr>
                  <a:t>directrix would </a:t>
                </a:r>
                <a:r>
                  <a:rPr lang="en-US" sz="2800" dirty="0">
                    <a:solidFill>
                      <a:schemeClr val="tx1"/>
                    </a:solidFill>
                  </a:rPr>
                  <a:t>be on this function,” she thought. Help Annika find the focus and directrix for</a:t>
                </a:r>
                <a:r>
                  <a:rPr lang="en-US" sz="2800" dirty="0" smtClean="0">
                    <a:solidFill>
                      <a:schemeClr val="tx1"/>
                    </a:solidFill>
                  </a:rPr>
                  <a:t> </a:t>
                </a:r>
                <a14:m>
                  <m:oMath xmlns:m="http://schemas.openxmlformats.org/officeDocument/2006/math">
                    <m:r>
                      <a:rPr lang="en-US" sz="2800" i="1" dirty="0">
                        <a:solidFill>
                          <a:schemeClr val="tx1"/>
                        </a:solidFill>
                        <a:latin typeface="Cambria Math"/>
                      </a:rPr>
                      <m:t>𝑦</m:t>
                    </m:r>
                    <m:r>
                      <a:rPr lang="en-US" sz="2800" i="1" dirty="0">
                        <a:solidFill>
                          <a:schemeClr val="tx1"/>
                        </a:solidFill>
                        <a:latin typeface="Cambria Math"/>
                      </a:rPr>
                      <m:t>=</m:t>
                    </m:r>
                    <m:sSup>
                      <m:sSupPr>
                        <m:ctrlPr>
                          <a:rPr lang="en-US" sz="2800" i="1" dirty="0">
                            <a:solidFill>
                              <a:schemeClr val="tx1"/>
                            </a:solidFill>
                            <a:latin typeface="Cambria Math"/>
                          </a:rPr>
                        </m:ctrlPr>
                      </m:sSupPr>
                      <m:e>
                        <m:r>
                          <a:rPr lang="en-US" sz="2800" i="1" dirty="0">
                            <a:solidFill>
                              <a:schemeClr val="tx1"/>
                            </a:solidFill>
                            <a:latin typeface="Cambria Math"/>
                          </a:rPr>
                          <m:t>𝑥</m:t>
                        </m:r>
                      </m:e>
                      <m:sup>
                        <m:r>
                          <a:rPr lang="en-US" sz="2800" i="1" dirty="0">
                            <a:solidFill>
                              <a:schemeClr val="tx1"/>
                            </a:solidFill>
                            <a:latin typeface="Cambria Math"/>
                          </a:rPr>
                          <m:t>2</m:t>
                        </m:r>
                      </m:sup>
                    </m:sSup>
                  </m:oMath>
                </a14:m>
                <a:r>
                  <a:rPr lang="en-US" sz="2800" dirty="0">
                    <a:solidFill>
                      <a:schemeClr val="tx1"/>
                    </a:solidFill>
                  </a:rPr>
                  <a:t>.</a:t>
                </a:r>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r="-1673"/>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410200"/>
            <a:ext cx="5714962" cy="523220"/>
          </a:xfrm>
          <a:prstGeom prst="rect">
            <a:avLst/>
          </a:prstGeom>
          <a:noFill/>
        </p:spPr>
        <p:txBody>
          <a:bodyPr wrap="none" rtlCol="0">
            <a:spAutoFit/>
          </a:bodyPr>
          <a:lstStyle/>
          <a:p>
            <a:pPr algn="ctr"/>
            <a:r>
              <a:rPr lang="en-US" sz="1400" dirty="0" smtClean="0"/>
              <a:t>Adapted from </a:t>
            </a:r>
            <a:r>
              <a:rPr lang="en-US" sz="1400" i="1" dirty="0" smtClean="0"/>
              <a:t>Functioning with Parabolas </a:t>
            </a:r>
            <a:r>
              <a:rPr lang="en-US" sz="1400" dirty="0" smtClean="0"/>
              <a:t> Mathematics Vision Project</a:t>
            </a:r>
          </a:p>
          <a:p>
            <a:pPr algn="ctr"/>
            <a:r>
              <a:rPr lang="en-US" sz="1400" dirty="0">
                <a:hlinkClick r:id="rId5"/>
              </a:rPr>
              <a:t>http://</a:t>
            </a:r>
            <a:r>
              <a:rPr lang="en-US" sz="1400" dirty="0" smtClean="0">
                <a:hlinkClick r:id="rId5"/>
              </a:rPr>
              <a:t>www.mathematicsvisionproject.org/index.html</a:t>
            </a:r>
            <a:r>
              <a:rPr lang="en-US" sz="1400" dirty="0" smtClean="0"/>
              <a:t> </a:t>
            </a:r>
            <a:endParaRPr lang="en-US" sz="1400" dirty="0"/>
          </a:p>
        </p:txBody>
      </p:sp>
    </p:spTree>
    <p:extLst>
      <p:ext uri="{BB962C8B-B14F-4D97-AF65-F5344CB8AC3E}">
        <p14:creationId xmlns:p14="http://schemas.microsoft.com/office/powerpoint/2010/main" val="2579293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Annika wonders why we are suddenly thinking about parabolas in a completely different </a:t>
                </a:r>
                <a:r>
                  <a:rPr lang="en-US" sz="2000" dirty="0">
                    <a:solidFill>
                      <a:schemeClr val="tx1"/>
                    </a:solidFill>
                  </a:rPr>
                  <a:t>way than when we did quadratic functions. She wonders how these </a:t>
                </a:r>
                <a:r>
                  <a:rPr lang="en-US" sz="2000" dirty="0" smtClean="0">
                    <a:solidFill>
                      <a:schemeClr val="tx1"/>
                    </a:solidFill>
                  </a:rPr>
                  <a:t>different ways </a:t>
                </a:r>
                <a:r>
                  <a:rPr lang="en-US" sz="2000" dirty="0">
                    <a:solidFill>
                      <a:schemeClr val="tx1"/>
                    </a:solidFill>
                  </a:rPr>
                  <a:t>of thinking match up. For instance, when we talked about quadratic </a:t>
                </a:r>
                <a:r>
                  <a:rPr lang="en-US" sz="2000" dirty="0" smtClean="0">
                    <a:solidFill>
                      <a:schemeClr val="tx1"/>
                    </a:solidFill>
                  </a:rPr>
                  <a:t>functions</a:t>
                </a:r>
                <a:r>
                  <a:rPr lang="en-US" sz="2000" dirty="0">
                    <a:solidFill>
                      <a:schemeClr val="tx1"/>
                    </a:solidFill>
                  </a:rPr>
                  <a:t> </a:t>
                </a:r>
                <a:r>
                  <a:rPr lang="en-US" sz="2000" dirty="0" smtClean="0">
                    <a:solidFill>
                      <a:schemeClr val="tx1"/>
                    </a:solidFill>
                  </a:rPr>
                  <a:t>earlier </a:t>
                </a:r>
                <a:r>
                  <a:rPr lang="en-US" sz="2000" dirty="0">
                    <a:solidFill>
                      <a:schemeClr val="tx1"/>
                    </a:solidFill>
                  </a:rPr>
                  <a:t>we started with </a:t>
                </a:r>
                <a14:m>
                  <m:oMath xmlns:m="http://schemas.openxmlformats.org/officeDocument/2006/math">
                    <m:r>
                      <a:rPr lang="en-US" sz="2000" b="0" i="1" dirty="0" smtClean="0">
                        <a:solidFill>
                          <a:schemeClr val="tx1"/>
                        </a:solidFill>
                        <a:latin typeface="Cambria Math"/>
                      </a:rPr>
                      <m:t>𝑦</m:t>
                    </m:r>
                    <m:r>
                      <a:rPr lang="en-US" sz="2000" b="0" i="1" dirty="0" smtClean="0">
                        <a:solidFill>
                          <a:schemeClr val="tx1"/>
                        </a:solidFill>
                        <a:latin typeface="Cambria Math"/>
                      </a:rPr>
                      <m:t>=</m:t>
                    </m:r>
                    <m:sSup>
                      <m:sSupPr>
                        <m:ctrlPr>
                          <a:rPr lang="en-US" sz="2000" b="0" i="1" dirty="0" smtClean="0">
                            <a:solidFill>
                              <a:schemeClr val="tx1"/>
                            </a:solidFill>
                            <a:latin typeface="Cambria Math"/>
                          </a:rPr>
                        </m:ctrlPr>
                      </m:sSupPr>
                      <m:e>
                        <m:r>
                          <a:rPr lang="en-US" sz="2000" b="0" i="1" dirty="0" smtClean="0">
                            <a:solidFill>
                              <a:schemeClr val="tx1"/>
                            </a:solidFill>
                            <a:latin typeface="Cambria Math"/>
                          </a:rPr>
                          <m:t>𝑥</m:t>
                        </m:r>
                      </m:e>
                      <m:sup>
                        <m:r>
                          <a:rPr lang="en-US" sz="2000" b="0" i="1" dirty="0" smtClean="0">
                            <a:solidFill>
                              <a:schemeClr val="tx1"/>
                            </a:solidFill>
                            <a:latin typeface="Cambria Math"/>
                          </a:rPr>
                          <m:t>2</m:t>
                        </m:r>
                      </m:sup>
                    </m:sSup>
                  </m:oMath>
                </a14:m>
                <a:r>
                  <a:rPr lang="en-US" sz="2000" dirty="0">
                    <a:solidFill>
                      <a:schemeClr val="tx1"/>
                    </a:solidFill>
                  </a:rPr>
                  <a:t>. “</a:t>
                </a:r>
                <a:r>
                  <a:rPr lang="en-US" sz="2000" dirty="0" err="1">
                    <a:solidFill>
                      <a:schemeClr val="tx1"/>
                    </a:solidFill>
                  </a:rPr>
                  <a:t>Hmmmm</a:t>
                </a:r>
                <a:r>
                  <a:rPr lang="en-US" sz="2000" dirty="0">
                    <a:solidFill>
                      <a:schemeClr val="tx1"/>
                    </a:solidFill>
                  </a:rPr>
                  <a:t>. …. I wonder where the focus and </a:t>
                </a:r>
                <a:r>
                  <a:rPr lang="en-US" sz="2000" dirty="0" smtClean="0">
                    <a:solidFill>
                      <a:schemeClr val="tx1"/>
                    </a:solidFill>
                  </a:rPr>
                  <a:t>directrix would </a:t>
                </a:r>
                <a:r>
                  <a:rPr lang="en-US" sz="2000" dirty="0">
                    <a:solidFill>
                      <a:schemeClr val="tx1"/>
                    </a:solidFill>
                  </a:rPr>
                  <a:t>be on this </a:t>
                </a:r>
                <a:r>
                  <a:rPr lang="en-US" sz="2000" dirty="0" smtClean="0">
                    <a:solidFill>
                      <a:schemeClr val="tx1"/>
                    </a:solidFill>
                  </a:rPr>
                  <a:t>function</a:t>
                </a:r>
                <a:r>
                  <a:rPr lang="en-US" sz="2000" dirty="0">
                    <a:solidFill>
                      <a:schemeClr val="tx1"/>
                    </a:solidFill>
                  </a:rPr>
                  <a:t>,” she </a:t>
                </a:r>
                <a:r>
                  <a:rPr lang="en-US" sz="2000" dirty="0" smtClean="0">
                    <a:solidFill>
                      <a:schemeClr val="tx1"/>
                    </a:solidFill>
                  </a:rPr>
                  <a:t>th</a:t>
                </a:r>
                <a:r>
                  <a:rPr lang="en-US" sz="2000" dirty="0">
                    <a:solidFill>
                      <a:schemeClr val="tx1"/>
                    </a:solidFill>
                  </a:rPr>
                  <a:t>o</a:t>
                </a:r>
                <a:r>
                  <a:rPr lang="en-US" sz="2000" dirty="0" smtClean="0">
                    <a:solidFill>
                      <a:schemeClr val="tx1"/>
                    </a:solidFill>
                  </a:rPr>
                  <a:t>ught</a:t>
                </a:r>
                <a:r>
                  <a:rPr lang="en-US" sz="2000" dirty="0">
                    <a:solidFill>
                      <a:schemeClr val="tx1"/>
                    </a:solidFill>
                  </a:rPr>
                  <a:t>. Help Annika find the focus and directrix for</a:t>
                </a:r>
                <a:r>
                  <a:rPr lang="en-US" sz="2000" dirty="0" smtClean="0">
                    <a:solidFill>
                      <a:schemeClr val="tx1"/>
                    </a:solidFill>
                  </a:rPr>
                  <a:t> </a:t>
                </a:r>
                <a14:m>
                  <m:oMath xmlns:m="http://schemas.openxmlformats.org/officeDocument/2006/math">
                    <m:r>
                      <a:rPr lang="en-US" sz="2000" i="1" dirty="0">
                        <a:solidFill>
                          <a:schemeClr val="tx1"/>
                        </a:solidFill>
                        <a:latin typeface="Cambria Math"/>
                      </a:rPr>
                      <m:t>𝑦</m:t>
                    </m:r>
                    <m:r>
                      <a:rPr lang="en-US" sz="2000" i="1" dirty="0">
                        <a:solidFill>
                          <a:schemeClr val="tx1"/>
                        </a:solidFill>
                        <a:latin typeface="Cambria Math"/>
                      </a:rPr>
                      <m:t>=</m:t>
                    </m:r>
                    <m:sSup>
                      <m:sSupPr>
                        <m:ctrlPr>
                          <a:rPr lang="en-US" sz="2000" i="1" dirty="0">
                            <a:solidFill>
                              <a:schemeClr val="tx1"/>
                            </a:solidFill>
                            <a:latin typeface="Cambria Math"/>
                          </a:rPr>
                        </m:ctrlPr>
                      </m:sSupPr>
                      <m:e>
                        <m:r>
                          <a:rPr lang="en-US" sz="2000" i="1" dirty="0">
                            <a:solidFill>
                              <a:schemeClr val="tx1"/>
                            </a:solidFill>
                            <a:latin typeface="Cambria Math"/>
                          </a:rPr>
                          <m:t>𝑥</m:t>
                        </m:r>
                      </m:e>
                      <m:sup>
                        <m:r>
                          <a:rPr lang="en-US" sz="2000" i="1" dirty="0">
                            <a:solidFill>
                              <a:schemeClr val="tx1"/>
                            </a:solidFill>
                            <a:latin typeface="Cambria Math"/>
                          </a:rPr>
                          <m:t>2</m:t>
                        </m:r>
                      </m:sup>
                    </m:sSup>
                  </m:oMath>
                </a14:m>
                <a:r>
                  <a:rPr lang="en-US" sz="2000" dirty="0">
                    <a:solidFill>
                      <a:schemeClr val="tx1"/>
                    </a:solidFill>
                  </a:rPr>
                  <a:t>.</a:t>
                </a:r>
                <a:endParaRPr lang="en-US" sz="2000" dirty="0" smtClean="0">
                  <a:solidFill>
                    <a:schemeClr val="tx1"/>
                  </a:solidFill>
                </a:endParaRPr>
              </a:p>
              <a:p>
                <a:pPr algn="l"/>
                <a:endParaRPr lang="en-US" sz="2000" dirty="0">
                  <a:solidFill>
                    <a:schemeClr val="tx1"/>
                  </a:solidFill>
                </a:endParaRPr>
              </a:p>
              <a:p>
                <a:pPr algn="l"/>
                <a:r>
                  <a:rPr lang="en-US" sz="2400" dirty="0" smtClean="0">
                    <a:solidFill>
                      <a:schemeClr val="tx1"/>
                    </a:solidFill>
                  </a:rPr>
                  <a:t>The vertex is at the origin, so the focus will be located at (0, </a:t>
                </a:r>
                <a:r>
                  <a:rPr lang="en-US" sz="2400" i="1" dirty="0" smtClean="0">
                    <a:solidFill>
                      <a:schemeClr val="tx1"/>
                    </a:solidFill>
                  </a:rPr>
                  <a:t>p</a:t>
                </a:r>
                <a:r>
                  <a:rPr lang="en-US" sz="2400" dirty="0" smtClean="0">
                    <a:solidFill>
                      <a:schemeClr val="tx1"/>
                    </a:solidFill>
                  </a:rPr>
                  <a:t>) and the directrix will be located at </a:t>
                </a:r>
                <a14:m>
                  <m:oMath xmlns:m="http://schemas.openxmlformats.org/officeDocument/2006/math">
                    <m:r>
                      <a:rPr lang="en-US" sz="2400" b="0" i="1" smtClean="0">
                        <a:solidFill>
                          <a:schemeClr val="tx1"/>
                        </a:solidFill>
                        <a:latin typeface="Cambria Math"/>
                      </a:rPr>
                      <m:t>𝑦</m:t>
                    </m:r>
                    <m:r>
                      <a:rPr lang="en-US" sz="2400" b="0" i="1" smtClean="0">
                        <a:solidFill>
                          <a:schemeClr val="tx1"/>
                        </a:solidFill>
                        <a:latin typeface="Cambria Math"/>
                      </a:rPr>
                      <m:t>=−</m:t>
                    </m:r>
                    <m:r>
                      <a:rPr lang="en-US" sz="2400" b="0" i="1" smtClean="0">
                        <a:solidFill>
                          <a:schemeClr val="tx1"/>
                        </a:solidFill>
                        <a:latin typeface="Cambria Math"/>
                      </a:rPr>
                      <m:t>𝑝</m:t>
                    </m:r>
                  </m:oMath>
                </a14:m>
                <a:endParaRPr lang="en-US" sz="2400" dirty="0" smtClean="0">
                  <a:solidFill>
                    <a:schemeClr val="tx1"/>
                  </a:solidFill>
                </a:endParaRPr>
              </a:p>
              <a:p>
                <a:pPr algn="l"/>
                <a:endParaRPr lang="en-US" sz="20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164" t="-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5665269" cy="307777"/>
          </a:xfrm>
          <a:prstGeom prst="rect">
            <a:avLst/>
          </a:prstGeom>
          <a:noFill/>
        </p:spPr>
        <p:txBody>
          <a:bodyPr wrap="none" rtlCol="0">
            <a:spAutoFit/>
          </a:bodyPr>
          <a:lstStyle/>
          <a:p>
            <a:r>
              <a:rPr lang="en-US" sz="1400" dirty="0" smtClean="0"/>
              <a:t>Adapted from </a:t>
            </a:r>
            <a:r>
              <a:rPr lang="en-US" sz="1400" i="1" dirty="0" smtClean="0"/>
              <a:t>Functioning with Parabolas </a:t>
            </a:r>
            <a:r>
              <a:rPr lang="en-US" sz="1400" dirty="0" smtClean="0"/>
              <a:t> Mathematics Vision Project</a:t>
            </a:r>
            <a:endParaRPr lang="en-US" sz="1400" dirty="0"/>
          </a:p>
        </p:txBody>
      </p:sp>
    </p:spTree>
    <p:extLst>
      <p:ext uri="{BB962C8B-B14F-4D97-AF65-F5344CB8AC3E}">
        <p14:creationId xmlns:p14="http://schemas.microsoft.com/office/powerpoint/2010/main" val="2261813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Annika wonders why we are suddenly thinking about parabolas in a completely different </a:t>
                </a:r>
                <a:r>
                  <a:rPr lang="en-US" sz="2000" dirty="0">
                    <a:solidFill>
                      <a:schemeClr val="tx1"/>
                    </a:solidFill>
                  </a:rPr>
                  <a:t>way than when we did quadratic functions. She wonders how these </a:t>
                </a:r>
                <a:r>
                  <a:rPr lang="en-US" sz="2000" dirty="0" smtClean="0">
                    <a:solidFill>
                      <a:schemeClr val="tx1"/>
                    </a:solidFill>
                  </a:rPr>
                  <a:t>different ways </a:t>
                </a:r>
                <a:r>
                  <a:rPr lang="en-US" sz="2000" dirty="0">
                    <a:solidFill>
                      <a:schemeClr val="tx1"/>
                    </a:solidFill>
                  </a:rPr>
                  <a:t>of thinking match up. For instance, when we talked about quadratic </a:t>
                </a:r>
                <a:r>
                  <a:rPr lang="en-US" sz="2000" dirty="0" smtClean="0">
                    <a:solidFill>
                      <a:schemeClr val="tx1"/>
                    </a:solidFill>
                  </a:rPr>
                  <a:t>functions</a:t>
                </a:r>
                <a:r>
                  <a:rPr lang="en-US" sz="2000" dirty="0">
                    <a:solidFill>
                      <a:schemeClr val="tx1"/>
                    </a:solidFill>
                  </a:rPr>
                  <a:t> </a:t>
                </a:r>
                <a:r>
                  <a:rPr lang="en-US" sz="2000" dirty="0" smtClean="0">
                    <a:solidFill>
                      <a:schemeClr val="tx1"/>
                    </a:solidFill>
                  </a:rPr>
                  <a:t>earlier </a:t>
                </a:r>
                <a:r>
                  <a:rPr lang="en-US" sz="2000" dirty="0">
                    <a:solidFill>
                      <a:schemeClr val="tx1"/>
                    </a:solidFill>
                  </a:rPr>
                  <a:t>we started with </a:t>
                </a:r>
                <a14:m>
                  <m:oMath xmlns:m="http://schemas.openxmlformats.org/officeDocument/2006/math">
                    <m:r>
                      <a:rPr lang="en-US" sz="2000" b="0" i="1" dirty="0" smtClean="0">
                        <a:solidFill>
                          <a:schemeClr val="tx1"/>
                        </a:solidFill>
                        <a:latin typeface="Cambria Math"/>
                      </a:rPr>
                      <m:t>𝑦</m:t>
                    </m:r>
                    <m:r>
                      <a:rPr lang="en-US" sz="2000" b="0" i="1" dirty="0" smtClean="0">
                        <a:solidFill>
                          <a:schemeClr val="tx1"/>
                        </a:solidFill>
                        <a:latin typeface="Cambria Math"/>
                      </a:rPr>
                      <m:t>=</m:t>
                    </m:r>
                    <m:sSup>
                      <m:sSupPr>
                        <m:ctrlPr>
                          <a:rPr lang="en-US" sz="2000" b="0" i="1" dirty="0" smtClean="0">
                            <a:solidFill>
                              <a:schemeClr val="tx1"/>
                            </a:solidFill>
                            <a:latin typeface="Cambria Math"/>
                          </a:rPr>
                        </m:ctrlPr>
                      </m:sSupPr>
                      <m:e>
                        <m:r>
                          <a:rPr lang="en-US" sz="2000" b="0" i="1" dirty="0" smtClean="0">
                            <a:solidFill>
                              <a:schemeClr val="tx1"/>
                            </a:solidFill>
                            <a:latin typeface="Cambria Math"/>
                          </a:rPr>
                          <m:t>𝑥</m:t>
                        </m:r>
                      </m:e>
                      <m:sup>
                        <m:r>
                          <a:rPr lang="en-US" sz="2000" b="0" i="1" dirty="0" smtClean="0">
                            <a:solidFill>
                              <a:schemeClr val="tx1"/>
                            </a:solidFill>
                            <a:latin typeface="Cambria Math"/>
                          </a:rPr>
                          <m:t>2</m:t>
                        </m:r>
                      </m:sup>
                    </m:sSup>
                  </m:oMath>
                </a14:m>
                <a:r>
                  <a:rPr lang="en-US" sz="2000" dirty="0">
                    <a:solidFill>
                      <a:schemeClr val="tx1"/>
                    </a:solidFill>
                  </a:rPr>
                  <a:t>. “</a:t>
                </a:r>
                <a:r>
                  <a:rPr lang="en-US" sz="2000" dirty="0" err="1">
                    <a:solidFill>
                      <a:schemeClr val="tx1"/>
                    </a:solidFill>
                  </a:rPr>
                  <a:t>Hmmmm</a:t>
                </a:r>
                <a:r>
                  <a:rPr lang="en-US" sz="2000" dirty="0">
                    <a:solidFill>
                      <a:schemeClr val="tx1"/>
                    </a:solidFill>
                  </a:rPr>
                  <a:t>. …. I wonder where the focus and </a:t>
                </a:r>
                <a:r>
                  <a:rPr lang="en-US" sz="2000" dirty="0" smtClean="0">
                    <a:solidFill>
                      <a:schemeClr val="tx1"/>
                    </a:solidFill>
                  </a:rPr>
                  <a:t>directrix would </a:t>
                </a:r>
                <a:r>
                  <a:rPr lang="en-US" sz="2000" dirty="0">
                    <a:solidFill>
                      <a:schemeClr val="tx1"/>
                    </a:solidFill>
                  </a:rPr>
                  <a:t>be on this </a:t>
                </a:r>
                <a:r>
                  <a:rPr lang="en-US" sz="2000" dirty="0" smtClean="0">
                    <a:solidFill>
                      <a:schemeClr val="tx1"/>
                    </a:solidFill>
                  </a:rPr>
                  <a:t>function</a:t>
                </a:r>
                <a:r>
                  <a:rPr lang="en-US" sz="2000" dirty="0">
                    <a:solidFill>
                      <a:schemeClr val="tx1"/>
                    </a:solidFill>
                  </a:rPr>
                  <a:t>,” she </a:t>
                </a:r>
                <a:r>
                  <a:rPr lang="en-US" sz="2000" dirty="0" smtClean="0">
                    <a:solidFill>
                      <a:schemeClr val="tx1"/>
                    </a:solidFill>
                  </a:rPr>
                  <a:t>th</a:t>
                </a:r>
                <a:r>
                  <a:rPr lang="en-US" sz="2000" dirty="0">
                    <a:solidFill>
                      <a:schemeClr val="tx1"/>
                    </a:solidFill>
                  </a:rPr>
                  <a:t>o</a:t>
                </a:r>
                <a:r>
                  <a:rPr lang="en-US" sz="2000" dirty="0" smtClean="0">
                    <a:solidFill>
                      <a:schemeClr val="tx1"/>
                    </a:solidFill>
                  </a:rPr>
                  <a:t>ught</a:t>
                </a:r>
                <a:r>
                  <a:rPr lang="en-US" sz="2000" dirty="0">
                    <a:solidFill>
                      <a:schemeClr val="tx1"/>
                    </a:solidFill>
                  </a:rPr>
                  <a:t>. Help Annika find the focus and directrix for</a:t>
                </a:r>
                <a:r>
                  <a:rPr lang="en-US" sz="2000" dirty="0" smtClean="0">
                    <a:solidFill>
                      <a:schemeClr val="tx1"/>
                    </a:solidFill>
                  </a:rPr>
                  <a:t> </a:t>
                </a:r>
                <a14:m>
                  <m:oMath xmlns:m="http://schemas.openxmlformats.org/officeDocument/2006/math">
                    <m:r>
                      <a:rPr lang="en-US" sz="2000" i="1" dirty="0">
                        <a:solidFill>
                          <a:schemeClr val="tx1"/>
                        </a:solidFill>
                        <a:latin typeface="Cambria Math"/>
                      </a:rPr>
                      <m:t>𝑦</m:t>
                    </m:r>
                    <m:r>
                      <a:rPr lang="en-US" sz="2000" i="1" dirty="0">
                        <a:solidFill>
                          <a:schemeClr val="tx1"/>
                        </a:solidFill>
                        <a:latin typeface="Cambria Math"/>
                      </a:rPr>
                      <m:t>=</m:t>
                    </m:r>
                    <m:sSup>
                      <m:sSupPr>
                        <m:ctrlPr>
                          <a:rPr lang="en-US" sz="2000" i="1" dirty="0">
                            <a:solidFill>
                              <a:schemeClr val="tx1"/>
                            </a:solidFill>
                            <a:latin typeface="Cambria Math"/>
                          </a:rPr>
                        </m:ctrlPr>
                      </m:sSupPr>
                      <m:e>
                        <m:r>
                          <a:rPr lang="en-US" sz="2000" i="1" dirty="0">
                            <a:solidFill>
                              <a:schemeClr val="tx1"/>
                            </a:solidFill>
                            <a:latin typeface="Cambria Math"/>
                          </a:rPr>
                          <m:t>𝑥</m:t>
                        </m:r>
                      </m:e>
                      <m:sup>
                        <m:r>
                          <a:rPr lang="en-US" sz="2000" i="1" dirty="0">
                            <a:solidFill>
                              <a:schemeClr val="tx1"/>
                            </a:solidFill>
                            <a:latin typeface="Cambria Math"/>
                          </a:rPr>
                          <m:t>2</m:t>
                        </m:r>
                      </m:sup>
                    </m:sSup>
                  </m:oMath>
                </a14:m>
                <a:r>
                  <a:rPr lang="en-US" sz="2000" dirty="0">
                    <a:solidFill>
                      <a:schemeClr val="tx1"/>
                    </a:solidFill>
                  </a:rPr>
                  <a:t>.</a:t>
                </a:r>
                <a:endParaRPr lang="en-US" sz="2000" dirty="0" smtClean="0">
                  <a:solidFill>
                    <a:schemeClr val="tx1"/>
                  </a:solidFill>
                </a:endParaRPr>
              </a:p>
              <a:p>
                <a:pPr algn="l"/>
                <a:endParaRPr lang="en-US" sz="2000" dirty="0">
                  <a:solidFill>
                    <a:schemeClr val="tx1"/>
                  </a:solidFill>
                </a:endParaRPr>
              </a:p>
              <a:p>
                <a:pPr algn="l"/>
                <a:r>
                  <a:rPr lang="en-US" sz="2000" dirty="0" smtClean="0">
                    <a:solidFill>
                      <a:schemeClr val="tx1"/>
                    </a:solidFill>
                  </a:rPr>
                  <a:t>The vertex is at the origin, so the focus will be located at (0, </a:t>
                </a:r>
                <a:r>
                  <a:rPr lang="en-US" sz="2000" i="1" dirty="0" smtClean="0">
                    <a:solidFill>
                      <a:schemeClr val="tx1"/>
                    </a:solidFill>
                  </a:rPr>
                  <a:t>p</a:t>
                </a:r>
                <a:r>
                  <a:rPr lang="en-US" sz="2000" dirty="0" smtClean="0">
                    <a:solidFill>
                      <a:schemeClr val="tx1"/>
                    </a:solidFill>
                  </a:rPr>
                  <a:t>) and the directrix will be located at </a:t>
                </a:r>
                <a14:m>
                  <m:oMath xmlns:m="http://schemas.openxmlformats.org/officeDocument/2006/math">
                    <m:r>
                      <a:rPr lang="en-US" sz="2000" b="0" i="1" smtClean="0">
                        <a:solidFill>
                          <a:schemeClr val="tx1"/>
                        </a:solidFill>
                        <a:latin typeface="Cambria Math"/>
                      </a:rPr>
                      <m:t>𝑦</m:t>
                    </m:r>
                    <m:r>
                      <a:rPr lang="en-US" sz="2000" b="0" i="1" smtClean="0">
                        <a:solidFill>
                          <a:schemeClr val="tx1"/>
                        </a:solidFill>
                        <a:latin typeface="Cambria Math"/>
                      </a:rPr>
                      <m:t>=−</m:t>
                    </m:r>
                    <m:r>
                      <a:rPr lang="en-US" sz="2000" b="0" i="1" smtClean="0">
                        <a:solidFill>
                          <a:schemeClr val="tx1"/>
                        </a:solidFill>
                        <a:latin typeface="Cambria Math"/>
                      </a:rPr>
                      <m:t>𝑝</m:t>
                    </m:r>
                  </m:oMath>
                </a14:m>
                <a:endParaRPr lang="en-US" sz="2400" dirty="0" smtClean="0">
                  <a:solidFill>
                    <a:schemeClr val="tx1"/>
                  </a:solidFill>
                </a:endParaRPr>
              </a:p>
              <a:p>
                <a:pPr algn="l"/>
                <a14:m>
                  <m:oMathPara xmlns:m="http://schemas.openxmlformats.org/officeDocument/2006/math">
                    <m:oMathParaPr>
                      <m:jc m:val="centerGroup"/>
                    </m:oMathParaPr>
                    <m:oMath xmlns:m="http://schemas.openxmlformats.org/officeDocument/2006/math">
                      <m:sSup>
                        <m:sSupPr>
                          <m:ctrlPr>
                            <a:rPr lang="en-US" sz="2400" i="1" smtClean="0">
                              <a:solidFill>
                                <a:schemeClr val="tx1"/>
                              </a:solidFill>
                              <a:latin typeface="Cambria Math"/>
                            </a:rPr>
                          </m:ctrlPr>
                        </m:sSupPr>
                        <m:e>
                          <m:r>
                            <a:rPr lang="en-US" sz="2400" b="0" i="1" smtClean="0">
                              <a:solidFill>
                                <a:schemeClr val="tx1"/>
                              </a:solidFill>
                              <a:latin typeface="Cambria Math"/>
                            </a:rPr>
                            <m:t>𝑥</m:t>
                          </m:r>
                        </m:e>
                        <m:sup>
                          <m:r>
                            <a:rPr lang="en-US" sz="2400" b="0" i="1" smtClean="0">
                              <a:solidFill>
                                <a:schemeClr val="tx1"/>
                              </a:solidFill>
                              <a:latin typeface="Cambria Math"/>
                            </a:rPr>
                            <m:t>2</m:t>
                          </m:r>
                        </m:sup>
                      </m:sSup>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1</m:t>
                          </m:r>
                        </m:num>
                        <m:den>
                          <m:r>
                            <a:rPr lang="en-US" sz="2400" b="0" i="1" smtClean="0">
                              <a:solidFill>
                                <a:schemeClr val="tx1"/>
                              </a:solidFill>
                              <a:latin typeface="Cambria Math"/>
                            </a:rPr>
                            <m:t>4</m:t>
                          </m:r>
                          <m:r>
                            <a:rPr lang="en-US" sz="2400" b="0" i="1" smtClean="0">
                              <a:solidFill>
                                <a:schemeClr val="tx1"/>
                              </a:solidFill>
                              <a:latin typeface="Cambria Math"/>
                            </a:rPr>
                            <m:t>𝑝</m:t>
                          </m:r>
                        </m:den>
                      </m:f>
                      <m:sSup>
                        <m:sSupPr>
                          <m:ctrlPr>
                            <a:rPr lang="en-US" sz="2400" b="0" i="1" smtClean="0">
                              <a:solidFill>
                                <a:schemeClr val="tx1"/>
                              </a:solidFill>
                              <a:latin typeface="Cambria Math"/>
                            </a:rPr>
                          </m:ctrlPr>
                        </m:sSupPr>
                        <m:e>
                          <m:r>
                            <a:rPr lang="en-US" sz="2400" b="0" i="1" smtClean="0">
                              <a:solidFill>
                                <a:schemeClr val="tx1"/>
                              </a:solidFill>
                              <a:latin typeface="Cambria Math"/>
                            </a:rPr>
                            <m:t>𝑥</m:t>
                          </m:r>
                        </m:e>
                        <m:sup>
                          <m:r>
                            <a:rPr lang="en-US" sz="2400" b="0" i="1" smtClean="0">
                              <a:solidFill>
                                <a:schemeClr val="tx1"/>
                              </a:solidFill>
                              <a:latin typeface="Cambria Math"/>
                            </a:rPr>
                            <m:t>2</m:t>
                          </m:r>
                        </m:sup>
                      </m:sSup>
                      <m:r>
                        <a:rPr lang="en-US" sz="2400" b="0" i="0" smtClean="0">
                          <a:solidFill>
                            <a:schemeClr val="tx1"/>
                          </a:solidFill>
                          <a:latin typeface="Cambria Math"/>
                        </a:rPr>
                        <m:t> →4</m:t>
                      </m:r>
                      <m:r>
                        <m:rPr>
                          <m:sty m:val="p"/>
                        </m:rPr>
                        <a:rPr lang="en-US" sz="2400" b="0" i="0" smtClean="0">
                          <a:solidFill>
                            <a:schemeClr val="tx1"/>
                          </a:solidFill>
                          <a:latin typeface="Cambria Math"/>
                        </a:rPr>
                        <m:t>p</m:t>
                      </m:r>
                      <m:r>
                        <a:rPr lang="en-US" sz="2400" b="0" i="0" smtClean="0">
                          <a:solidFill>
                            <a:schemeClr val="tx1"/>
                          </a:solidFill>
                          <a:latin typeface="Cambria Math"/>
                        </a:rPr>
                        <m:t>=1</m:t>
                      </m:r>
                    </m:oMath>
                  </m:oMathPara>
                </a14:m>
                <a:endParaRPr lang="en-US" sz="20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a:rPr>
                        <m:t>𝑝</m:t>
                      </m:r>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1</m:t>
                          </m:r>
                        </m:num>
                        <m:den>
                          <m:r>
                            <a:rPr lang="en-US" sz="2400" b="0" i="1" smtClean="0">
                              <a:solidFill>
                                <a:schemeClr val="tx1"/>
                              </a:solidFill>
                              <a:latin typeface="Cambria Math"/>
                            </a:rPr>
                            <m:t>4</m:t>
                          </m:r>
                        </m:den>
                      </m:f>
                    </m:oMath>
                  </m:oMathPara>
                </a14:m>
                <a:endParaRPr lang="en-US" sz="24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800" t="-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5665269" cy="307777"/>
          </a:xfrm>
          <a:prstGeom prst="rect">
            <a:avLst/>
          </a:prstGeom>
          <a:noFill/>
        </p:spPr>
        <p:txBody>
          <a:bodyPr wrap="none" rtlCol="0">
            <a:spAutoFit/>
          </a:bodyPr>
          <a:lstStyle/>
          <a:p>
            <a:r>
              <a:rPr lang="en-US" sz="1400" dirty="0" smtClean="0"/>
              <a:t>Adapted from </a:t>
            </a:r>
            <a:r>
              <a:rPr lang="en-US" sz="1400" i="1" dirty="0" smtClean="0"/>
              <a:t>Functioning with Parabolas </a:t>
            </a:r>
            <a:r>
              <a:rPr lang="en-US" sz="1400" dirty="0" smtClean="0"/>
              <a:t> Mathematics Vision Project</a:t>
            </a:r>
            <a:endParaRPr lang="en-US" sz="1400" dirty="0"/>
          </a:p>
        </p:txBody>
      </p:sp>
    </p:spTree>
    <p:extLst>
      <p:ext uri="{BB962C8B-B14F-4D97-AF65-F5344CB8AC3E}">
        <p14:creationId xmlns:p14="http://schemas.microsoft.com/office/powerpoint/2010/main" val="41320640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400" dirty="0" smtClean="0">
                    <a:solidFill>
                      <a:schemeClr val="tx1"/>
                    </a:solidFill>
                  </a:rPr>
                  <a:t>Annika wonders why we are suddenly thinking about parabolas in a completely different </a:t>
                </a:r>
                <a:r>
                  <a:rPr lang="en-US" sz="2400" dirty="0">
                    <a:solidFill>
                      <a:schemeClr val="tx1"/>
                    </a:solidFill>
                  </a:rPr>
                  <a:t>way than when we did quadratic functions. She wonders how these </a:t>
                </a:r>
                <a:r>
                  <a:rPr lang="en-US" sz="2400" dirty="0" smtClean="0">
                    <a:solidFill>
                      <a:schemeClr val="tx1"/>
                    </a:solidFill>
                  </a:rPr>
                  <a:t>different ways </a:t>
                </a:r>
                <a:r>
                  <a:rPr lang="en-US" sz="2400" dirty="0">
                    <a:solidFill>
                      <a:schemeClr val="tx1"/>
                    </a:solidFill>
                  </a:rPr>
                  <a:t>of thinking match up. For instance, when we talked about quadratic </a:t>
                </a:r>
                <a:r>
                  <a:rPr lang="en-US" sz="2400" dirty="0" smtClean="0">
                    <a:solidFill>
                      <a:schemeClr val="tx1"/>
                    </a:solidFill>
                  </a:rPr>
                  <a:t>functions</a:t>
                </a:r>
                <a:r>
                  <a:rPr lang="en-US" sz="2400" dirty="0">
                    <a:solidFill>
                      <a:schemeClr val="tx1"/>
                    </a:solidFill>
                  </a:rPr>
                  <a:t> </a:t>
                </a:r>
                <a:r>
                  <a:rPr lang="en-US" sz="2400" dirty="0" smtClean="0">
                    <a:solidFill>
                      <a:schemeClr val="tx1"/>
                    </a:solidFill>
                  </a:rPr>
                  <a:t>earlier </a:t>
                </a:r>
                <a:r>
                  <a:rPr lang="en-US" sz="2400" dirty="0">
                    <a:solidFill>
                      <a:schemeClr val="tx1"/>
                    </a:solidFill>
                  </a:rPr>
                  <a:t>we started with </a:t>
                </a:r>
                <a14:m>
                  <m:oMath xmlns:m="http://schemas.openxmlformats.org/officeDocument/2006/math">
                    <m:r>
                      <a:rPr lang="en-US" sz="2400" b="0" i="1" dirty="0" smtClean="0">
                        <a:solidFill>
                          <a:schemeClr val="tx1"/>
                        </a:solidFill>
                        <a:latin typeface="Cambria Math"/>
                      </a:rPr>
                      <m:t>𝑦</m:t>
                    </m:r>
                    <m:r>
                      <a:rPr lang="en-US" sz="2400" b="0" i="1" dirty="0" smtClean="0">
                        <a:solidFill>
                          <a:schemeClr val="tx1"/>
                        </a:solidFill>
                        <a:latin typeface="Cambria Math"/>
                      </a:rPr>
                      <m:t>=</m:t>
                    </m:r>
                    <m:sSup>
                      <m:sSupPr>
                        <m:ctrlPr>
                          <a:rPr lang="en-US" sz="2400" b="0" i="1" dirty="0" smtClean="0">
                            <a:solidFill>
                              <a:schemeClr val="tx1"/>
                            </a:solidFill>
                            <a:latin typeface="Cambria Math"/>
                          </a:rPr>
                        </m:ctrlPr>
                      </m:sSupPr>
                      <m:e>
                        <m:r>
                          <a:rPr lang="en-US" sz="2400" b="0" i="1" dirty="0" smtClean="0">
                            <a:solidFill>
                              <a:schemeClr val="tx1"/>
                            </a:solidFill>
                            <a:latin typeface="Cambria Math"/>
                          </a:rPr>
                          <m:t>𝑥</m:t>
                        </m:r>
                      </m:e>
                      <m:sup>
                        <m:r>
                          <a:rPr lang="en-US" sz="2400" b="0" i="1" dirty="0" smtClean="0">
                            <a:solidFill>
                              <a:schemeClr val="tx1"/>
                            </a:solidFill>
                            <a:latin typeface="Cambria Math"/>
                          </a:rPr>
                          <m:t>2</m:t>
                        </m:r>
                      </m:sup>
                    </m:sSup>
                  </m:oMath>
                </a14:m>
                <a:r>
                  <a:rPr lang="en-US" sz="2400" dirty="0">
                    <a:solidFill>
                      <a:schemeClr val="tx1"/>
                    </a:solidFill>
                  </a:rPr>
                  <a:t>. “</a:t>
                </a:r>
                <a:r>
                  <a:rPr lang="en-US" sz="2400" dirty="0" err="1">
                    <a:solidFill>
                      <a:schemeClr val="tx1"/>
                    </a:solidFill>
                  </a:rPr>
                  <a:t>Hmmmm</a:t>
                </a:r>
                <a:r>
                  <a:rPr lang="en-US" sz="2400" dirty="0">
                    <a:solidFill>
                      <a:schemeClr val="tx1"/>
                    </a:solidFill>
                  </a:rPr>
                  <a:t>. …. I wonder where the focus and </a:t>
                </a:r>
                <a:r>
                  <a:rPr lang="en-US" sz="2400" dirty="0" smtClean="0">
                    <a:solidFill>
                      <a:schemeClr val="tx1"/>
                    </a:solidFill>
                  </a:rPr>
                  <a:t>directrix would </a:t>
                </a:r>
                <a:r>
                  <a:rPr lang="en-US" sz="2400" dirty="0">
                    <a:solidFill>
                      <a:schemeClr val="tx1"/>
                    </a:solidFill>
                  </a:rPr>
                  <a:t>be on this </a:t>
                </a:r>
                <a:r>
                  <a:rPr lang="en-US" sz="2400" dirty="0" smtClean="0">
                    <a:solidFill>
                      <a:schemeClr val="tx1"/>
                    </a:solidFill>
                  </a:rPr>
                  <a:t>function</a:t>
                </a:r>
                <a:r>
                  <a:rPr lang="en-US" sz="2400" dirty="0">
                    <a:solidFill>
                      <a:schemeClr val="tx1"/>
                    </a:solidFill>
                  </a:rPr>
                  <a:t>,” she </a:t>
                </a:r>
                <a:r>
                  <a:rPr lang="en-US" sz="2400" dirty="0" smtClean="0">
                    <a:solidFill>
                      <a:schemeClr val="tx1"/>
                    </a:solidFill>
                  </a:rPr>
                  <a:t>th</a:t>
                </a:r>
                <a:r>
                  <a:rPr lang="en-US" sz="2400" dirty="0">
                    <a:solidFill>
                      <a:schemeClr val="tx1"/>
                    </a:solidFill>
                  </a:rPr>
                  <a:t>o</a:t>
                </a:r>
                <a:r>
                  <a:rPr lang="en-US" sz="2400" dirty="0" smtClean="0">
                    <a:solidFill>
                      <a:schemeClr val="tx1"/>
                    </a:solidFill>
                  </a:rPr>
                  <a:t>ught</a:t>
                </a:r>
                <a:r>
                  <a:rPr lang="en-US" sz="2400" dirty="0">
                    <a:solidFill>
                      <a:schemeClr val="tx1"/>
                    </a:solidFill>
                  </a:rPr>
                  <a:t>. Help Annika find the focus and directrix for</a:t>
                </a:r>
                <a:r>
                  <a:rPr lang="en-US" sz="2400" dirty="0" smtClean="0">
                    <a:solidFill>
                      <a:schemeClr val="tx1"/>
                    </a:solidFill>
                  </a:rPr>
                  <a:t> </a:t>
                </a:r>
                <a14:m>
                  <m:oMath xmlns:m="http://schemas.openxmlformats.org/officeDocument/2006/math">
                    <m:r>
                      <a:rPr lang="en-US" sz="2400" i="1" dirty="0">
                        <a:solidFill>
                          <a:schemeClr val="tx1"/>
                        </a:solidFill>
                        <a:latin typeface="Cambria Math"/>
                      </a:rPr>
                      <m:t>𝑦</m:t>
                    </m:r>
                    <m:r>
                      <a:rPr lang="en-US" sz="2400" i="1" dirty="0">
                        <a:solidFill>
                          <a:schemeClr val="tx1"/>
                        </a:solidFill>
                        <a:latin typeface="Cambria Math"/>
                      </a:rPr>
                      <m:t>=</m:t>
                    </m:r>
                    <m:sSup>
                      <m:sSupPr>
                        <m:ctrlPr>
                          <a:rPr lang="en-US" sz="2400" i="1" dirty="0">
                            <a:solidFill>
                              <a:schemeClr val="tx1"/>
                            </a:solidFill>
                            <a:latin typeface="Cambria Math"/>
                          </a:rPr>
                        </m:ctrlPr>
                      </m:sSupPr>
                      <m:e>
                        <m:r>
                          <a:rPr lang="en-US" sz="2400" i="1" dirty="0">
                            <a:solidFill>
                              <a:schemeClr val="tx1"/>
                            </a:solidFill>
                            <a:latin typeface="Cambria Math"/>
                          </a:rPr>
                          <m:t>𝑥</m:t>
                        </m:r>
                      </m:e>
                      <m:sup>
                        <m:r>
                          <a:rPr lang="en-US" sz="2400" i="1" dirty="0">
                            <a:solidFill>
                              <a:schemeClr val="tx1"/>
                            </a:solidFill>
                            <a:latin typeface="Cambria Math"/>
                          </a:rPr>
                          <m:t>2</m:t>
                        </m:r>
                      </m:sup>
                    </m:sSup>
                  </m:oMath>
                </a14:m>
                <a:r>
                  <a:rPr lang="en-US" sz="2400" dirty="0">
                    <a:solidFill>
                      <a:schemeClr val="tx1"/>
                    </a:solidFill>
                  </a:rPr>
                  <a:t>.</a:t>
                </a:r>
                <a:endParaRPr lang="en-US" sz="2400" dirty="0" smtClean="0">
                  <a:solidFill>
                    <a:schemeClr val="tx1"/>
                  </a:solidFill>
                </a:endParaRPr>
              </a:p>
              <a:p>
                <a:pPr algn="l"/>
                <a:endParaRPr lang="en-US" sz="2000" dirty="0">
                  <a:solidFill>
                    <a:schemeClr val="tx1"/>
                  </a:solidFill>
                </a:endParaRPr>
              </a:p>
              <a:p>
                <a:pPr algn="l"/>
                <a:r>
                  <a:rPr lang="en-US" sz="2400" dirty="0" smtClean="0">
                    <a:solidFill>
                      <a:schemeClr val="tx1"/>
                    </a:solidFill>
                  </a:rPr>
                  <a:t>The vertex is at the origin, so the focus will be located at (0, ¼</a:t>
                </a:r>
                <a:r>
                  <a:rPr lang="en-US" sz="2400" i="1" dirty="0" smtClean="0">
                    <a:solidFill>
                      <a:schemeClr val="tx1"/>
                    </a:solidFill>
                  </a:rPr>
                  <a:t> </a:t>
                </a:r>
                <a:r>
                  <a:rPr lang="en-US" sz="2400" dirty="0" smtClean="0">
                    <a:solidFill>
                      <a:schemeClr val="tx1"/>
                    </a:solidFill>
                  </a:rPr>
                  <a:t>) and the directrix will be located at </a:t>
                </a:r>
                <a14:m>
                  <m:oMath xmlns:m="http://schemas.openxmlformats.org/officeDocument/2006/math">
                    <m:r>
                      <a:rPr lang="en-US" sz="2400" b="0" i="1" smtClean="0">
                        <a:solidFill>
                          <a:schemeClr val="tx1"/>
                        </a:solidFill>
                        <a:latin typeface="Cambria Math"/>
                      </a:rPr>
                      <m:t>𝑦</m:t>
                    </m:r>
                    <m:r>
                      <a:rPr lang="en-US" sz="2400" b="0" i="1" smtClean="0">
                        <a:solidFill>
                          <a:schemeClr val="tx1"/>
                        </a:solidFill>
                        <a:latin typeface="Cambria Math"/>
                      </a:rPr>
                      <m:t>=−</m:t>
                    </m:r>
                    <m:f>
                      <m:fPr>
                        <m:ctrlPr>
                          <a:rPr lang="en-US" sz="2400" b="0" i="1" smtClean="0">
                            <a:solidFill>
                              <a:schemeClr val="tx1"/>
                            </a:solidFill>
                            <a:latin typeface="Cambria Math"/>
                          </a:rPr>
                        </m:ctrlPr>
                      </m:fPr>
                      <m:num>
                        <m:r>
                          <a:rPr lang="en-US" sz="2400" b="0" i="1" smtClean="0">
                            <a:solidFill>
                              <a:schemeClr val="tx1"/>
                            </a:solidFill>
                            <a:latin typeface="Cambria Math"/>
                          </a:rPr>
                          <m:t>1</m:t>
                        </m:r>
                      </m:num>
                      <m:den>
                        <m:r>
                          <a:rPr lang="en-US" sz="2400" b="0" i="1" smtClean="0">
                            <a:solidFill>
                              <a:schemeClr val="tx1"/>
                            </a:solidFill>
                            <a:latin typeface="Cambria Math"/>
                          </a:rPr>
                          <m:t>4</m:t>
                        </m:r>
                      </m:den>
                    </m:f>
                  </m:oMath>
                </a14:m>
                <a:endParaRPr lang="en-US" sz="20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164" t="-983" r="-1236"/>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5665269" cy="307777"/>
          </a:xfrm>
          <a:prstGeom prst="rect">
            <a:avLst/>
          </a:prstGeom>
          <a:noFill/>
        </p:spPr>
        <p:txBody>
          <a:bodyPr wrap="none" rtlCol="0">
            <a:spAutoFit/>
          </a:bodyPr>
          <a:lstStyle/>
          <a:p>
            <a:r>
              <a:rPr lang="en-US" sz="1400" dirty="0" smtClean="0"/>
              <a:t>Adapted from </a:t>
            </a:r>
            <a:r>
              <a:rPr lang="en-US" sz="1400" i="1" dirty="0" smtClean="0"/>
              <a:t>Functioning with Parabolas </a:t>
            </a:r>
            <a:r>
              <a:rPr lang="en-US" sz="1400" dirty="0" smtClean="0"/>
              <a:t> Mathematics Vision Project</a:t>
            </a:r>
            <a:endParaRPr lang="en-US" sz="1400" dirty="0"/>
          </a:p>
        </p:txBody>
      </p:sp>
    </p:spTree>
    <p:extLst>
      <p:ext uri="{BB962C8B-B14F-4D97-AF65-F5344CB8AC3E}">
        <p14:creationId xmlns:p14="http://schemas.microsoft.com/office/powerpoint/2010/main" val="1114326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You probably know that the smaller |a| in the </a:t>
            </a:r>
            <a:r>
              <a:rPr lang="en-US" sz="2800" b="1" dirty="0">
                <a:solidFill>
                  <a:schemeClr val="tx1"/>
                </a:solidFill>
              </a:rPr>
              <a:t>standard form equation of a parabola </a:t>
            </a:r>
            <a:r>
              <a:rPr lang="en-US" sz="2800" dirty="0">
                <a:solidFill>
                  <a:schemeClr val="tx1"/>
                </a:solidFill>
              </a:rPr>
              <a:t>, </a:t>
            </a:r>
            <a:r>
              <a:rPr lang="en-US" sz="2800" dirty="0" smtClean="0">
                <a:solidFill>
                  <a:schemeClr val="tx1"/>
                </a:solidFill>
              </a:rPr>
              <a:t>the wider </a:t>
            </a:r>
            <a:r>
              <a:rPr lang="en-US" sz="2800" dirty="0">
                <a:solidFill>
                  <a:schemeClr val="tx1"/>
                </a:solidFill>
              </a:rPr>
              <a:t>the </a:t>
            </a:r>
            <a:r>
              <a:rPr lang="en-US" sz="2800" b="1" dirty="0">
                <a:solidFill>
                  <a:schemeClr val="tx1"/>
                </a:solidFill>
              </a:rPr>
              <a:t>parabola </a:t>
            </a:r>
            <a:r>
              <a:rPr lang="en-US" sz="2800" dirty="0">
                <a:solidFill>
                  <a:schemeClr val="tx1"/>
                </a:solidFill>
              </a:rPr>
              <a:t>. In other words y = .1x² is a wider parabola than y = .</a:t>
            </a:r>
            <a:r>
              <a:rPr lang="en-US" sz="2800" dirty="0" smtClean="0">
                <a:solidFill>
                  <a:schemeClr val="tx1"/>
                </a:solidFill>
              </a:rPr>
              <a:t>2x². How does this relate to the directrix and focus?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p:spTree>
    <p:extLst>
      <p:ext uri="{BB962C8B-B14F-4D97-AF65-F5344CB8AC3E}">
        <p14:creationId xmlns:p14="http://schemas.microsoft.com/office/powerpoint/2010/main" val="7769297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You probably know that the smaller |a| in the </a:t>
            </a:r>
            <a:r>
              <a:rPr lang="en-US" sz="2400" b="1" dirty="0">
                <a:solidFill>
                  <a:schemeClr val="tx1"/>
                </a:solidFill>
              </a:rPr>
              <a:t>standard form equation of a parabola </a:t>
            </a:r>
            <a:r>
              <a:rPr lang="en-US" sz="2400" dirty="0">
                <a:solidFill>
                  <a:schemeClr val="tx1"/>
                </a:solidFill>
              </a:rPr>
              <a:t>, </a:t>
            </a:r>
            <a:r>
              <a:rPr lang="en-US" sz="2400" dirty="0" smtClean="0">
                <a:solidFill>
                  <a:schemeClr val="tx1"/>
                </a:solidFill>
              </a:rPr>
              <a:t>the wider </a:t>
            </a:r>
            <a:r>
              <a:rPr lang="en-US" sz="2400" dirty="0">
                <a:solidFill>
                  <a:schemeClr val="tx1"/>
                </a:solidFill>
              </a:rPr>
              <a:t>the </a:t>
            </a:r>
            <a:r>
              <a:rPr lang="en-US" sz="2400" b="1" dirty="0">
                <a:solidFill>
                  <a:schemeClr val="tx1"/>
                </a:solidFill>
              </a:rPr>
              <a:t>parabola </a:t>
            </a:r>
            <a:r>
              <a:rPr lang="en-US" sz="2400" dirty="0">
                <a:solidFill>
                  <a:schemeClr val="tx1"/>
                </a:solidFill>
              </a:rPr>
              <a:t>. In other words y = .1x² is a wider parabola than y = .</a:t>
            </a:r>
            <a:r>
              <a:rPr lang="en-US" sz="2400" dirty="0" smtClean="0">
                <a:solidFill>
                  <a:schemeClr val="tx1"/>
                </a:solidFill>
              </a:rPr>
              <a:t>2x². How does this relate to the directrix and focus?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mc:AlternateContent xmlns:mc="http://schemas.openxmlformats.org/markup-compatibility/2006" xmlns:a14="http://schemas.microsoft.com/office/drawing/2010/main">
        <mc:Choice Requires="a14">
          <p:sp>
            <p:nvSpPr>
              <p:cNvPr id="5" name="TextBox 4"/>
              <p:cNvSpPr txBox="1"/>
              <p:nvPr/>
            </p:nvSpPr>
            <p:spPr>
              <a:xfrm>
                <a:off x="609600" y="3048000"/>
                <a:ext cx="3173882" cy="1200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𝑦</m:t>
                      </m:r>
                      <m:r>
                        <a:rPr lang="en-US" sz="2400" b="0" i="1" smtClean="0">
                          <a:latin typeface="Cambria Math"/>
                        </a:rPr>
                        <m:t>=2</m:t>
                      </m:r>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+4</m:t>
                      </m:r>
                      <m:r>
                        <a:rPr lang="en-US" sz="2400" b="0" i="1" smtClean="0">
                          <a:latin typeface="Cambria Math"/>
                        </a:rPr>
                        <m:t>𝑥</m:t>
                      </m:r>
                      <m:r>
                        <a:rPr lang="en-US" sz="2400" b="0" i="1" smtClean="0">
                          <a:latin typeface="Cambria Math"/>
                        </a:rPr>
                        <m:t>+1→</m:t>
                      </m:r>
                    </m:oMath>
                  </m:oMathPara>
                </a14:m>
                <a:endParaRPr lang="en-US" sz="2400" b="0" dirty="0" smtClean="0"/>
              </a:p>
              <a:p>
                <a:pPr/>
                <a14:m>
                  <m:oMathPara xmlns:m="http://schemas.openxmlformats.org/officeDocument/2006/math">
                    <m:oMathParaPr>
                      <m:jc m:val="centerGroup"/>
                    </m:oMathParaPr>
                    <m:oMath xmlns:m="http://schemas.openxmlformats.org/officeDocument/2006/math">
                      <m:d>
                        <m:dPr>
                          <m:ctrlPr>
                            <a:rPr lang="en-US" sz="2400" b="0" i="1" smtClean="0">
                              <a:latin typeface="Cambria Math"/>
                            </a:rPr>
                          </m:ctrlPr>
                        </m:dPr>
                        <m:e>
                          <m:r>
                            <a:rPr lang="en-US" sz="2400" b="0" i="1" smtClean="0">
                              <a:latin typeface="Cambria Math"/>
                            </a:rPr>
                            <m:t>𝑦</m:t>
                          </m:r>
                          <m:r>
                            <a:rPr lang="en-US" sz="2400" b="0" i="1" smtClean="0">
                              <a:latin typeface="Cambria Math"/>
                            </a:rPr>
                            <m:t>+1</m:t>
                          </m:r>
                        </m:e>
                      </m:d>
                      <m:r>
                        <a:rPr lang="en-US" sz="2400" b="0" i="1" smtClean="0">
                          <a:latin typeface="Cambria Math"/>
                        </a:rPr>
                        <m:t>=2</m:t>
                      </m:r>
                      <m:sSup>
                        <m:sSupPr>
                          <m:ctrlPr>
                            <a:rPr lang="en-US" sz="2400" b="0" i="1" smtClean="0">
                              <a:latin typeface="Cambria Math"/>
                            </a:rPr>
                          </m:ctrlPr>
                        </m:sSupPr>
                        <m:e>
                          <m:r>
                            <a:rPr lang="en-US" sz="2400" b="0" i="1" smtClean="0">
                              <a:latin typeface="Cambria Math"/>
                            </a:rPr>
                            <m:t>(</m:t>
                          </m:r>
                          <m:r>
                            <a:rPr lang="en-US" sz="2400" b="0" i="1" smtClean="0">
                              <a:latin typeface="Cambria Math"/>
                            </a:rPr>
                            <m:t>𝑥</m:t>
                          </m:r>
                          <m:r>
                            <a:rPr lang="en-US" sz="2400" b="0" i="1" smtClean="0">
                              <a:latin typeface="Cambria Math"/>
                            </a:rPr>
                            <m:t>+1)</m:t>
                          </m:r>
                        </m:e>
                        <m:sup>
                          <m:r>
                            <a:rPr lang="en-US" sz="2400" b="0" i="1" smtClean="0">
                              <a:latin typeface="Cambria Math"/>
                            </a:rPr>
                            <m:t>2</m:t>
                          </m:r>
                        </m:sup>
                      </m:sSup>
                      <m:r>
                        <a:rPr lang="en-US" sz="2400" b="0" i="0" smtClean="0">
                          <a:latin typeface="Cambria Math"/>
                        </a:rPr>
                        <m:t>→</m:t>
                      </m:r>
                    </m:oMath>
                  </m:oMathPara>
                </a14:m>
                <a:endParaRPr lang="en-US" sz="2400" b="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𝑝</m:t>
                      </m:r>
                      <m:r>
                        <a:rPr lang="en-US" sz="2400" b="0" i="1" smtClean="0">
                          <a:latin typeface="Cambria Math"/>
                        </a:rPr>
                        <m:t>=1/8</m:t>
                      </m:r>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609600" y="3048000"/>
                <a:ext cx="3173882" cy="1200329"/>
              </a:xfrm>
              <a:prstGeom prst="rect">
                <a:avLst/>
              </a:prstGeom>
              <a:blipFill rotWithShape="1">
                <a:blip r:embed="rId4"/>
                <a:stretch>
                  <a:fillRect b="-7107"/>
                </a:stretch>
              </a:blipFill>
            </p:spPr>
            <p:txBody>
              <a:bodyPr/>
              <a:lstStyle/>
              <a:p>
                <a:r>
                  <a:rPr lang="en-US">
                    <a:noFill/>
                  </a:rPr>
                  <a:t> </a:t>
                </a:r>
              </a:p>
            </p:txBody>
          </p:sp>
        </mc:Fallback>
      </mc:AlternateContent>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4412540" y="2895600"/>
            <a:ext cx="969010" cy="1901825"/>
          </a:xfrm>
          <a:prstGeom prst="rect">
            <a:avLst/>
          </a:prstGeom>
        </p:spPr>
      </p:pic>
    </p:spTree>
    <p:extLst>
      <p:ext uri="{BB962C8B-B14F-4D97-AF65-F5344CB8AC3E}">
        <p14:creationId xmlns:p14="http://schemas.microsoft.com/office/powerpoint/2010/main" val="3368930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You probably know that the smaller |a| in the </a:t>
            </a:r>
            <a:r>
              <a:rPr lang="en-US" sz="2400" b="1" dirty="0">
                <a:solidFill>
                  <a:schemeClr val="tx1"/>
                </a:solidFill>
              </a:rPr>
              <a:t>standard form equation of a parabola </a:t>
            </a:r>
            <a:r>
              <a:rPr lang="en-US" sz="2400" dirty="0">
                <a:solidFill>
                  <a:schemeClr val="tx1"/>
                </a:solidFill>
              </a:rPr>
              <a:t>, </a:t>
            </a:r>
            <a:r>
              <a:rPr lang="en-US" sz="2400" dirty="0" smtClean="0">
                <a:solidFill>
                  <a:schemeClr val="tx1"/>
                </a:solidFill>
              </a:rPr>
              <a:t>the wider </a:t>
            </a:r>
            <a:r>
              <a:rPr lang="en-US" sz="2400" dirty="0">
                <a:solidFill>
                  <a:schemeClr val="tx1"/>
                </a:solidFill>
              </a:rPr>
              <a:t>the </a:t>
            </a:r>
            <a:r>
              <a:rPr lang="en-US" sz="2400" b="1" dirty="0">
                <a:solidFill>
                  <a:schemeClr val="tx1"/>
                </a:solidFill>
              </a:rPr>
              <a:t>parabola </a:t>
            </a:r>
            <a:r>
              <a:rPr lang="en-US" sz="2400" dirty="0">
                <a:solidFill>
                  <a:schemeClr val="tx1"/>
                </a:solidFill>
              </a:rPr>
              <a:t>. In other words y = .1x² is a wider parabola than y = .</a:t>
            </a:r>
            <a:r>
              <a:rPr lang="en-US" sz="2400" dirty="0" smtClean="0">
                <a:solidFill>
                  <a:schemeClr val="tx1"/>
                </a:solidFill>
              </a:rPr>
              <a:t>2x². How does this relate to the directrix and focus?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mc:AlternateContent xmlns:mc="http://schemas.openxmlformats.org/markup-compatibility/2006" xmlns:a14="http://schemas.microsoft.com/office/drawing/2010/main">
        <mc:Choice Requires="a14">
          <p:sp>
            <p:nvSpPr>
              <p:cNvPr id="6" name="TextBox 5"/>
              <p:cNvSpPr txBox="1"/>
              <p:nvPr/>
            </p:nvSpPr>
            <p:spPr>
              <a:xfrm>
                <a:off x="609600" y="3048000"/>
                <a:ext cx="3012491" cy="12456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𝑦</m:t>
                      </m:r>
                      <m:r>
                        <a:rPr lang="en-US" sz="2400" b="0" i="1" smtClean="0">
                          <a:latin typeface="Cambria Math"/>
                        </a:rPr>
                        <m:t>=4</m:t>
                      </m:r>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+4</m:t>
                      </m:r>
                      <m:r>
                        <a:rPr lang="en-US" sz="2400" b="0" i="1" smtClean="0">
                          <a:latin typeface="Cambria Math"/>
                        </a:rPr>
                        <m:t>𝑥</m:t>
                      </m:r>
                      <m:r>
                        <a:rPr lang="en-US" sz="2400" b="0" i="1" smtClean="0">
                          <a:latin typeface="Cambria Math"/>
                        </a:rPr>
                        <m:t>+1→</m:t>
                      </m:r>
                    </m:oMath>
                  </m:oMathPara>
                </a14:m>
                <a:endParaRPr lang="en-US" sz="2400" b="0" dirty="0" smtClean="0"/>
              </a:p>
              <a:p>
                <a:r>
                  <a:rPr lang="en-US" sz="2400" b="0" dirty="0" smtClean="0"/>
                  <a:t>y</a:t>
                </a:r>
                <a14:m>
                  <m:oMath xmlns:m="http://schemas.openxmlformats.org/officeDocument/2006/math">
                    <m:r>
                      <a:rPr lang="en-US" sz="2400" b="0" i="1" smtClean="0">
                        <a:latin typeface="Cambria Math"/>
                      </a:rPr>
                      <m:t>=4</m:t>
                    </m:r>
                    <m:sSup>
                      <m:sSupPr>
                        <m:ctrlPr>
                          <a:rPr lang="en-US" sz="2400" b="0" i="1" smtClean="0">
                            <a:latin typeface="Cambria Math"/>
                          </a:rPr>
                        </m:ctrlPr>
                      </m:sSupPr>
                      <m:e>
                        <m:r>
                          <a:rPr lang="en-US" sz="2400" b="0" i="1" smtClean="0">
                            <a:latin typeface="Cambria Math"/>
                          </a:rPr>
                          <m:t>(</m:t>
                        </m:r>
                        <m:r>
                          <a:rPr lang="en-US" sz="2400" b="0" i="1" smtClean="0">
                            <a:latin typeface="Cambria Math"/>
                          </a:rPr>
                          <m:t>𝑥</m:t>
                        </m:r>
                        <m:r>
                          <a:rPr lang="en-US" sz="2400" b="0" i="1" smtClean="0">
                            <a:latin typeface="Cambria Math"/>
                          </a:rPr>
                          <m:t>+</m:t>
                        </m:r>
                        <m:f>
                          <m:fPr>
                            <m:type m:val="skw"/>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r>
                          <a:rPr lang="en-US" sz="2400" b="0" i="1" smtClean="0">
                            <a:latin typeface="Cambria Math"/>
                          </a:rPr>
                          <m:t>)</m:t>
                        </m:r>
                      </m:e>
                      <m:sup>
                        <m:r>
                          <a:rPr lang="en-US" sz="2400" b="0" i="1" smtClean="0">
                            <a:latin typeface="Cambria Math"/>
                          </a:rPr>
                          <m:t>2</m:t>
                        </m:r>
                      </m:sup>
                    </m:sSup>
                    <m:r>
                      <a:rPr lang="en-US" sz="2400" b="0" i="0" smtClean="0">
                        <a:latin typeface="Cambria Math"/>
                      </a:rPr>
                      <m:t>→</m:t>
                    </m:r>
                  </m:oMath>
                </a14:m>
                <a:endParaRPr lang="en-US" sz="2400" b="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𝑝</m:t>
                      </m:r>
                      <m:r>
                        <a:rPr lang="en-US" sz="2400" b="0" i="1" smtClean="0">
                          <a:latin typeface="Cambria Math"/>
                        </a:rPr>
                        <m:t>=1/16</m:t>
                      </m:r>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609600" y="3048000"/>
                <a:ext cx="3012491" cy="1245662"/>
              </a:xfrm>
              <a:prstGeom prst="rect">
                <a:avLst/>
              </a:prstGeom>
              <a:blipFill rotWithShape="1">
                <a:blip r:embed="rId4"/>
                <a:stretch>
                  <a:fillRect l="-3036" t="-16176" b="-38725"/>
                </a:stretch>
              </a:blipFill>
            </p:spPr>
            <p:txBody>
              <a:bodyPr/>
              <a:lstStyle/>
              <a:p>
                <a:r>
                  <a:rPr lang="en-US">
                    <a:noFill/>
                  </a:rPr>
                  <a:t> </a:t>
                </a:r>
              </a:p>
            </p:txBody>
          </p:sp>
        </mc:Fallback>
      </mc:AlternateContent>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4512551" y="2779291"/>
            <a:ext cx="584835" cy="1783080"/>
          </a:xfrm>
          <a:prstGeom prst="rect">
            <a:avLst/>
          </a:prstGeom>
        </p:spPr>
      </p:pic>
    </p:spTree>
    <p:extLst>
      <p:ext uri="{BB962C8B-B14F-4D97-AF65-F5344CB8AC3E}">
        <p14:creationId xmlns:p14="http://schemas.microsoft.com/office/powerpoint/2010/main" val="2494451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You probably know that the smaller |a| in the </a:t>
            </a:r>
            <a:r>
              <a:rPr lang="en-US" sz="2400" b="1" dirty="0">
                <a:solidFill>
                  <a:schemeClr val="tx1"/>
                </a:solidFill>
              </a:rPr>
              <a:t>standard form equation of a parabola </a:t>
            </a:r>
            <a:r>
              <a:rPr lang="en-US" sz="2400" dirty="0">
                <a:solidFill>
                  <a:schemeClr val="tx1"/>
                </a:solidFill>
              </a:rPr>
              <a:t>, </a:t>
            </a:r>
            <a:r>
              <a:rPr lang="en-US" sz="2400" dirty="0" smtClean="0">
                <a:solidFill>
                  <a:schemeClr val="tx1"/>
                </a:solidFill>
              </a:rPr>
              <a:t>the wider </a:t>
            </a:r>
            <a:r>
              <a:rPr lang="en-US" sz="2400" dirty="0">
                <a:solidFill>
                  <a:schemeClr val="tx1"/>
                </a:solidFill>
              </a:rPr>
              <a:t>the </a:t>
            </a:r>
            <a:r>
              <a:rPr lang="en-US" sz="2400" b="1" dirty="0">
                <a:solidFill>
                  <a:schemeClr val="tx1"/>
                </a:solidFill>
              </a:rPr>
              <a:t>parabola </a:t>
            </a:r>
            <a:r>
              <a:rPr lang="en-US" sz="2400" dirty="0">
                <a:solidFill>
                  <a:schemeClr val="tx1"/>
                </a:solidFill>
              </a:rPr>
              <a:t>. In other words y = .1x² is a wider parabola than y = .</a:t>
            </a:r>
            <a:r>
              <a:rPr lang="en-US" sz="2400" dirty="0" smtClean="0">
                <a:solidFill>
                  <a:schemeClr val="tx1"/>
                </a:solidFill>
              </a:rPr>
              <a:t>2x². How does this relate to the directrix and focus?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mc:AlternateContent xmlns:mc="http://schemas.openxmlformats.org/markup-compatibility/2006" xmlns:a14="http://schemas.microsoft.com/office/drawing/2010/main">
        <mc:Choice Requires="a14">
          <p:sp>
            <p:nvSpPr>
              <p:cNvPr id="7" name="TextBox 6"/>
              <p:cNvSpPr txBox="1"/>
              <p:nvPr/>
            </p:nvSpPr>
            <p:spPr>
              <a:xfrm>
                <a:off x="609600" y="3048000"/>
                <a:ext cx="3003964" cy="1200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𝑦</m:t>
                      </m:r>
                      <m:r>
                        <a:rPr lang="en-US" sz="2400" b="0" i="1" smtClean="0">
                          <a:latin typeface="Cambria Math"/>
                        </a:rPr>
                        <m:t>=</m:t>
                      </m:r>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+4</m:t>
                      </m:r>
                      <m:r>
                        <a:rPr lang="en-US" sz="2400" b="0" i="1" smtClean="0">
                          <a:latin typeface="Cambria Math"/>
                        </a:rPr>
                        <m:t>𝑥</m:t>
                      </m:r>
                      <m:r>
                        <a:rPr lang="en-US" sz="2400" b="0" i="1" smtClean="0">
                          <a:latin typeface="Cambria Math"/>
                        </a:rPr>
                        <m:t>+1→</m:t>
                      </m:r>
                    </m:oMath>
                  </m:oMathPara>
                </a14:m>
                <a:endParaRPr lang="en-US" sz="2400" b="0" dirty="0" smtClean="0"/>
              </a:p>
              <a:p>
                <a:pPr/>
                <a14:m>
                  <m:oMathPara xmlns:m="http://schemas.openxmlformats.org/officeDocument/2006/math">
                    <m:oMathParaPr>
                      <m:jc m:val="centerGroup"/>
                    </m:oMathParaPr>
                    <m:oMath xmlns:m="http://schemas.openxmlformats.org/officeDocument/2006/math">
                      <m:d>
                        <m:dPr>
                          <m:ctrlPr>
                            <a:rPr lang="en-US" sz="2400" b="0" i="1" smtClean="0">
                              <a:latin typeface="Cambria Math"/>
                            </a:rPr>
                          </m:ctrlPr>
                        </m:dPr>
                        <m:e>
                          <m:r>
                            <a:rPr lang="en-US" sz="2400" b="0" i="1" smtClean="0">
                              <a:latin typeface="Cambria Math"/>
                            </a:rPr>
                            <m:t>𝑦</m:t>
                          </m:r>
                          <m:r>
                            <a:rPr lang="en-US" sz="2400" b="0" i="1" smtClean="0">
                              <a:latin typeface="Cambria Math"/>
                            </a:rPr>
                            <m:t>+3</m:t>
                          </m:r>
                        </m:e>
                      </m:d>
                      <m:r>
                        <a:rPr lang="en-US" sz="2400" b="0" i="1" smtClean="0">
                          <a:latin typeface="Cambria Math"/>
                        </a:rPr>
                        <m:t>=</m:t>
                      </m:r>
                      <m:sSup>
                        <m:sSupPr>
                          <m:ctrlPr>
                            <a:rPr lang="en-US" sz="2400" b="0" i="1" smtClean="0">
                              <a:latin typeface="Cambria Math"/>
                            </a:rPr>
                          </m:ctrlPr>
                        </m:sSupPr>
                        <m:e>
                          <m:r>
                            <a:rPr lang="en-US" sz="2400" b="0" i="1" smtClean="0">
                              <a:latin typeface="Cambria Math"/>
                            </a:rPr>
                            <m:t>(</m:t>
                          </m:r>
                          <m:r>
                            <a:rPr lang="en-US" sz="2400" b="0" i="1" smtClean="0">
                              <a:latin typeface="Cambria Math"/>
                            </a:rPr>
                            <m:t>𝑥</m:t>
                          </m:r>
                          <m:r>
                            <a:rPr lang="en-US" sz="2400" b="0" i="1" smtClean="0">
                              <a:latin typeface="Cambria Math"/>
                            </a:rPr>
                            <m:t>+2)</m:t>
                          </m:r>
                        </m:e>
                        <m:sup>
                          <m:r>
                            <a:rPr lang="en-US" sz="2400" b="0" i="1" smtClean="0">
                              <a:latin typeface="Cambria Math"/>
                            </a:rPr>
                            <m:t>2</m:t>
                          </m:r>
                        </m:sup>
                      </m:sSup>
                      <m:r>
                        <a:rPr lang="en-US" sz="2400" b="0" i="0" smtClean="0">
                          <a:latin typeface="Cambria Math"/>
                        </a:rPr>
                        <m:t>→</m:t>
                      </m:r>
                    </m:oMath>
                  </m:oMathPara>
                </a14:m>
                <a:endParaRPr lang="en-US" sz="2400" b="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𝑝</m:t>
                      </m:r>
                      <m:r>
                        <a:rPr lang="en-US" sz="2400" b="0" i="1" smtClean="0">
                          <a:latin typeface="Cambria Math"/>
                        </a:rPr>
                        <m:t>=1/4</m:t>
                      </m:r>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09600" y="3048000"/>
                <a:ext cx="3003964" cy="1200329"/>
              </a:xfrm>
              <a:prstGeom prst="rect">
                <a:avLst/>
              </a:prstGeom>
              <a:blipFill rotWithShape="1">
                <a:blip r:embed="rId4"/>
                <a:stretch>
                  <a:fillRect b="-7107"/>
                </a:stretch>
              </a:blipFill>
            </p:spPr>
            <p:txBody>
              <a:bodyPr/>
              <a:lstStyle/>
              <a:p>
                <a:r>
                  <a:rPr lang="en-US">
                    <a:noFill/>
                  </a:rPr>
                  <a:t> </a:t>
                </a:r>
              </a:p>
            </p:txBody>
          </p:sp>
        </mc:Fallback>
      </mc:AlternateContent>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4114800" y="2667000"/>
            <a:ext cx="1106170" cy="2157730"/>
          </a:xfrm>
          <a:prstGeom prst="rect">
            <a:avLst/>
          </a:prstGeom>
        </p:spPr>
      </p:pic>
    </p:spTree>
    <p:extLst>
      <p:ext uri="{BB962C8B-B14F-4D97-AF65-F5344CB8AC3E}">
        <p14:creationId xmlns:p14="http://schemas.microsoft.com/office/powerpoint/2010/main" val="6184389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400" dirty="0">
                <a:solidFill>
                  <a:schemeClr val="tx1"/>
                </a:solidFill>
              </a:rPr>
              <a:t>You probably know that the smaller |a| in the </a:t>
            </a:r>
            <a:r>
              <a:rPr lang="en-US" sz="2400" b="1" dirty="0">
                <a:solidFill>
                  <a:schemeClr val="tx1"/>
                </a:solidFill>
              </a:rPr>
              <a:t>standard form equation of a parabola </a:t>
            </a:r>
            <a:r>
              <a:rPr lang="en-US" sz="2400" dirty="0">
                <a:solidFill>
                  <a:schemeClr val="tx1"/>
                </a:solidFill>
              </a:rPr>
              <a:t>, </a:t>
            </a:r>
            <a:r>
              <a:rPr lang="en-US" sz="2400" dirty="0" smtClean="0">
                <a:solidFill>
                  <a:schemeClr val="tx1"/>
                </a:solidFill>
              </a:rPr>
              <a:t>the wider </a:t>
            </a:r>
            <a:r>
              <a:rPr lang="en-US" sz="2400" dirty="0">
                <a:solidFill>
                  <a:schemeClr val="tx1"/>
                </a:solidFill>
              </a:rPr>
              <a:t>the </a:t>
            </a:r>
            <a:r>
              <a:rPr lang="en-US" sz="2400" b="1" dirty="0">
                <a:solidFill>
                  <a:schemeClr val="tx1"/>
                </a:solidFill>
              </a:rPr>
              <a:t>parabola </a:t>
            </a:r>
            <a:r>
              <a:rPr lang="en-US" sz="2400" dirty="0">
                <a:solidFill>
                  <a:schemeClr val="tx1"/>
                </a:solidFill>
              </a:rPr>
              <a:t>. In other words y = .1x² is a wider parabola than y = .</a:t>
            </a:r>
            <a:r>
              <a:rPr lang="en-US" sz="2400" dirty="0" smtClean="0">
                <a:solidFill>
                  <a:schemeClr val="tx1"/>
                </a:solidFill>
              </a:rPr>
              <a:t>2x². How does this relate to the directrix and focus?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mc:AlternateContent xmlns:mc="http://schemas.openxmlformats.org/markup-compatibility/2006" xmlns:a14="http://schemas.microsoft.com/office/drawing/2010/main">
        <mc:Choice Requires="a14">
          <p:sp>
            <p:nvSpPr>
              <p:cNvPr id="6" name="TextBox 5"/>
              <p:cNvSpPr txBox="1"/>
              <p:nvPr/>
            </p:nvSpPr>
            <p:spPr>
              <a:xfrm>
                <a:off x="609600" y="3048000"/>
                <a:ext cx="3236399" cy="1200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𝑦</m:t>
                      </m:r>
                      <m:r>
                        <a:rPr lang="en-US" sz="2400" b="0" i="1" smtClean="0">
                          <a:latin typeface="Cambria Math"/>
                        </a:rPr>
                        <m:t>=.4</m:t>
                      </m:r>
                      <m:sSup>
                        <m:sSupPr>
                          <m:ctrlPr>
                            <a:rPr lang="en-US" sz="2400" b="0" i="1" smtClean="0">
                              <a:latin typeface="Cambria Math"/>
                            </a:rPr>
                          </m:ctrlPr>
                        </m:sSupPr>
                        <m:e>
                          <m:r>
                            <a:rPr lang="en-US" sz="2400" b="0" i="1" smtClean="0">
                              <a:latin typeface="Cambria Math"/>
                            </a:rPr>
                            <m:t>𝑥</m:t>
                          </m:r>
                        </m:e>
                        <m:sup>
                          <m:r>
                            <a:rPr lang="en-US" sz="2400" b="0" i="1" smtClean="0">
                              <a:latin typeface="Cambria Math"/>
                            </a:rPr>
                            <m:t>2</m:t>
                          </m:r>
                        </m:sup>
                      </m:sSup>
                      <m:r>
                        <a:rPr lang="en-US" sz="2400" b="0" i="1" smtClean="0">
                          <a:latin typeface="Cambria Math"/>
                        </a:rPr>
                        <m:t>+4</m:t>
                      </m:r>
                      <m:r>
                        <a:rPr lang="en-US" sz="2400" b="0" i="1" smtClean="0">
                          <a:latin typeface="Cambria Math"/>
                        </a:rPr>
                        <m:t>𝑥</m:t>
                      </m:r>
                      <m:r>
                        <a:rPr lang="en-US" sz="2400" b="0" i="1" smtClean="0">
                          <a:latin typeface="Cambria Math"/>
                        </a:rPr>
                        <m:t>+1→</m:t>
                      </m:r>
                    </m:oMath>
                  </m:oMathPara>
                </a14:m>
                <a:endParaRPr lang="en-US" sz="2400" b="0" dirty="0" smtClean="0"/>
              </a:p>
              <a:p>
                <a:pPr/>
                <a14:m>
                  <m:oMathPara xmlns:m="http://schemas.openxmlformats.org/officeDocument/2006/math">
                    <m:oMathParaPr>
                      <m:jc m:val="centerGroup"/>
                    </m:oMathParaPr>
                    <m:oMath xmlns:m="http://schemas.openxmlformats.org/officeDocument/2006/math">
                      <m:d>
                        <m:dPr>
                          <m:ctrlPr>
                            <a:rPr lang="en-US" sz="2400" b="0" i="1" smtClean="0">
                              <a:latin typeface="Cambria Math"/>
                            </a:rPr>
                          </m:ctrlPr>
                        </m:dPr>
                        <m:e>
                          <m:r>
                            <a:rPr lang="en-US" sz="2400" b="0" i="1" smtClean="0">
                              <a:latin typeface="Cambria Math"/>
                            </a:rPr>
                            <m:t>𝑦</m:t>
                          </m:r>
                          <m:r>
                            <a:rPr lang="en-US" sz="2400" b="0" i="1" smtClean="0">
                              <a:latin typeface="Cambria Math"/>
                            </a:rPr>
                            <m:t>+9</m:t>
                          </m:r>
                        </m:e>
                      </m:d>
                      <m:r>
                        <a:rPr lang="en-US" sz="2400" b="0" i="1" smtClean="0">
                          <a:latin typeface="Cambria Math"/>
                        </a:rPr>
                        <m:t>=.4</m:t>
                      </m:r>
                      <m:sSup>
                        <m:sSupPr>
                          <m:ctrlPr>
                            <a:rPr lang="en-US" sz="2400" b="0" i="1" smtClean="0">
                              <a:latin typeface="Cambria Math"/>
                            </a:rPr>
                          </m:ctrlPr>
                        </m:sSupPr>
                        <m:e>
                          <m:r>
                            <a:rPr lang="en-US" sz="2400" b="0" i="1" smtClean="0">
                              <a:latin typeface="Cambria Math"/>
                            </a:rPr>
                            <m:t>(</m:t>
                          </m:r>
                          <m:r>
                            <a:rPr lang="en-US" sz="2400" b="0" i="1" smtClean="0">
                              <a:latin typeface="Cambria Math"/>
                            </a:rPr>
                            <m:t>𝑥</m:t>
                          </m:r>
                          <m:r>
                            <a:rPr lang="en-US" sz="2400" b="0" i="1" smtClean="0">
                              <a:latin typeface="Cambria Math"/>
                            </a:rPr>
                            <m:t>+5)</m:t>
                          </m:r>
                        </m:e>
                        <m:sup>
                          <m:r>
                            <a:rPr lang="en-US" sz="2400" b="0" i="1" smtClean="0">
                              <a:latin typeface="Cambria Math"/>
                            </a:rPr>
                            <m:t>2</m:t>
                          </m:r>
                        </m:sup>
                      </m:sSup>
                      <m:r>
                        <a:rPr lang="en-US" sz="2400" b="0" i="0" smtClean="0">
                          <a:latin typeface="Cambria Math"/>
                        </a:rPr>
                        <m:t>→</m:t>
                      </m:r>
                    </m:oMath>
                  </m:oMathPara>
                </a14:m>
                <a:endParaRPr lang="en-US" sz="2400" b="0" dirty="0" smtClean="0"/>
              </a:p>
              <a:p>
                <a:pPr/>
                <a14:m>
                  <m:oMathPara xmlns:m="http://schemas.openxmlformats.org/officeDocument/2006/math">
                    <m:oMathParaPr>
                      <m:jc m:val="centerGroup"/>
                    </m:oMathParaPr>
                    <m:oMath xmlns:m="http://schemas.openxmlformats.org/officeDocument/2006/math">
                      <m:r>
                        <a:rPr lang="en-US" sz="2400" b="0" i="1" smtClean="0">
                          <a:latin typeface="Cambria Math"/>
                        </a:rPr>
                        <m:t>𝑝</m:t>
                      </m:r>
                      <m:r>
                        <a:rPr lang="en-US" sz="2400" b="0" i="1" smtClean="0">
                          <a:latin typeface="Cambria Math"/>
                        </a:rPr>
                        <m:t>=5/8</m:t>
                      </m:r>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609600" y="3048000"/>
                <a:ext cx="3236399" cy="1200329"/>
              </a:xfrm>
              <a:prstGeom prst="rect">
                <a:avLst/>
              </a:prstGeom>
              <a:blipFill rotWithShape="1">
                <a:blip r:embed="rId4"/>
                <a:stretch>
                  <a:fillRect b="-7107"/>
                </a:stretch>
              </a:blipFill>
            </p:spPr>
            <p:txBody>
              <a:bodyPr/>
              <a:lstStyle/>
              <a:p>
                <a:r>
                  <a:rPr lang="en-US">
                    <a:noFill/>
                  </a:rPr>
                  <a:t> </a:t>
                </a:r>
              </a:p>
            </p:txBody>
          </p:sp>
        </mc:Fallback>
      </mc:AlternateContent>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4800600" y="2557869"/>
            <a:ext cx="1901825" cy="2861945"/>
          </a:xfrm>
          <a:prstGeom prst="rect">
            <a:avLst/>
          </a:prstGeom>
        </p:spPr>
      </p:pic>
    </p:spTree>
    <p:extLst>
      <p:ext uri="{BB962C8B-B14F-4D97-AF65-F5344CB8AC3E}">
        <p14:creationId xmlns:p14="http://schemas.microsoft.com/office/powerpoint/2010/main" val="23230604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a:solidFill>
                  <a:schemeClr val="tx1"/>
                </a:solidFill>
              </a:rPr>
              <a:t>You probably know that the smaller |a| in the </a:t>
            </a:r>
            <a:r>
              <a:rPr lang="en-US" sz="2800" b="1" dirty="0">
                <a:solidFill>
                  <a:schemeClr val="tx1"/>
                </a:solidFill>
              </a:rPr>
              <a:t>standard form equation of a parabola </a:t>
            </a:r>
            <a:r>
              <a:rPr lang="en-US" sz="2800" dirty="0">
                <a:solidFill>
                  <a:schemeClr val="tx1"/>
                </a:solidFill>
              </a:rPr>
              <a:t>, </a:t>
            </a:r>
            <a:r>
              <a:rPr lang="en-US" sz="2800" dirty="0" smtClean="0">
                <a:solidFill>
                  <a:schemeClr val="tx1"/>
                </a:solidFill>
              </a:rPr>
              <a:t>the wider </a:t>
            </a:r>
            <a:r>
              <a:rPr lang="en-US" sz="2800" dirty="0">
                <a:solidFill>
                  <a:schemeClr val="tx1"/>
                </a:solidFill>
              </a:rPr>
              <a:t>the </a:t>
            </a:r>
            <a:r>
              <a:rPr lang="en-US" sz="2800" b="1" dirty="0">
                <a:solidFill>
                  <a:schemeClr val="tx1"/>
                </a:solidFill>
              </a:rPr>
              <a:t>parabola </a:t>
            </a:r>
            <a:r>
              <a:rPr lang="en-US" sz="2800" dirty="0">
                <a:solidFill>
                  <a:schemeClr val="tx1"/>
                </a:solidFill>
              </a:rPr>
              <a:t>. In other words y = .1x² is a wider parabola than y = .</a:t>
            </a:r>
            <a:r>
              <a:rPr lang="en-US" sz="2800" dirty="0" smtClean="0">
                <a:solidFill>
                  <a:schemeClr val="tx1"/>
                </a:solidFill>
              </a:rPr>
              <a:t>2x². How does this relate to the directrix and focus?</a:t>
            </a:r>
          </a:p>
          <a:p>
            <a:pPr algn="l"/>
            <a:endParaRPr lang="en-US" sz="2800" dirty="0">
              <a:solidFill>
                <a:schemeClr val="tx1"/>
              </a:solidFill>
            </a:endParaRPr>
          </a:p>
          <a:p>
            <a:pPr algn="l"/>
            <a:r>
              <a:rPr lang="en-US" sz="2800" dirty="0" smtClean="0">
                <a:solidFill>
                  <a:schemeClr val="tx1"/>
                </a:solidFill>
              </a:rPr>
              <a:t>As |a| decreases p increases, </a:t>
            </a:r>
            <a:r>
              <a:rPr lang="en-US" sz="2800" dirty="0" err="1" smtClean="0">
                <a:solidFill>
                  <a:schemeClr val="tx1"/>
                </a:solidFill>
              </a:rPr>
              <a:t>ie</a:t>
            </a:r>
            <a:r>
              <a:rPr lang="en-US" sz="2800" dirty="0" smtClean="0">
                <a:solidFill>
                  <a:schemeClr val="tx1"/>
                </a:solidFill>
              </a:rPr>
              <a:t>. the distance between the vertex and directrix and vertex and focus increases.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486400"/>
            <a:ext cx="8520281" cy="307777"/>
          </a:xfrm>
          <a:prstGeom prst="rect">
            <a:avLst/>
          </a:prstGeom>
          <a:noFill/>
        </p:spPr>
        <p:txBody>
          <a:bodyPr wrap="none" rtlCol="0">
            <a:spAutoFit/>
          </a:bodyPr>
          <a:lstStyle/>
          <a:p>
            <a:r>
              <a:rPr lang="en-US" sz="1400" dirty="0" smtClean="0"/>
              <a:t>Adapted from </a:t>
            </a:r>
            <a:r>
              <a:rPr lang="en-US" sz="1400" i="1" dirty="0" smtClean="0"/>
              <a:t>mathwarehouse.com</a:t>
            </a:r>
            <a:r>
              <a:rPr lang="en-US" sz="1400" dirty="0" smtClean="0"/>
              <a:t> </a:t>
            </a:r>
            <a:r>
              <a:rPr lang="en-US" sz="1400" dirty="0"/>
              <a:t>Focus and Directrix of Parabola explained with pictures and diagrams</a:t>
            </a:r>
          </a:p>
        </p:txBody>
      </p:sp>
    </p:spTree>
    <p:extLst>
      <p:ext uri="{BB962C8B-B14F-4D97-AF65-F5344CB8AC3E}">
        <p14:creationId xmlns:p14="http://schemas.microsoft.com/office/powerpoint/2010/main" val="2339319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3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2013-2014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6194" y="1143000"/>
            <a:ext cx="2332699" cy="3442308"/>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19132788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dirty="0">
                <a:solidFill>
                  <a:schemeClr val="tx1"/>
                </a:solidFill>
              </a:rPr>
              <a:t>Use the Pythagorean theorem to find an equation in </a:t>
            </a:r>
            <a:r>
              <a:rPr lang="en-US" i="1" dirty="0" smtClean="0">
                <a:solidFill>
                  <a:schemeClr val="tx1"/>
                </a:solidFill>
              </a:rPr>
              <a:t>x</a:t>
            </a:r>
            <a:r>
              <a:rPr lang="en-US" dirty="0" smtClean="0">
                <a:solidFill>
                  <a:schemeClr val="tx1"/>
                </a:solidFill>
              </a:rPr>
              <a:t> and </a:t>
            </a:r>
            <a:r>
              <a:rPr lang="en-US" i="1" dirty="0" smtClean="0">
                <a:solidFill>
                  <a:schemeClr val="tx1"/>
                </a:solidFill>
              </a:rPr>
              <a:t>y</a:t>
            </a:r>
            <a:r>
              <a:rPr lang="en-US" dirty="0" smtClean="0">
                <a:solidFill>
                  <a:schemeClr val="tx1"/>
                </a:solidFill>
              </a:rPr>
              <a:t> </a:t>
            </a:r>
            <a:r>
              <a:rPr lang="en-US" dirty="0">
                <a:solidFill>
                  <a:schemeClr val="tx1"/>
                </a:solidFill>
              </a:rPr>
              <a:t>whose solutions are the points on the circle of radius </a:t>
            </a:r>
            <a:r>
              <a:rPr lang="en-US" dirty="0" smtClean="0">
                <a:solidFill>
                  <a:schemeClr val="tx1"/>
                </a:solidFill>
              </a:rPr>
              <a:t>2 with </a:t>
            </a:r>
            <a:r>
              <a:rPr lang="en-US" dirty="0">
                <a:solidFill>
                  <a:schemeClr val="tx1"/>
                </a:solidFill>
              </a:rPr>
              <a:t>center </a:t>
            </a:r>
            <a:r>
              <a:rPr lang="en-US" dirty="0" smtClean="0">
                <a:solidFill>
                  <a:schemeClr val="tx1"/>
                </a:solidFill>
              </a:rPr>
              <a:t>(1,1) and </a:t>
            </a:r>
            <a:r>
              <a:rPr lang="en-US" dirty="0">
                <a:solidFill>
                  <a:schemeClr val="tx1"/>
                </a:solidFill>
              </a:rPr>
              <a:t>explain why it works.</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659507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G-GPE Explaining the Equation of a Circle</a:t>
            </a:r>
            <a:endParaRPr lang="en-US" sz="1400" dirty="0"/>
          </a:p>
        </p:txBody>
      </p:sp>
    </p:spTree>
    <p:extLst>
      <p:ext uri="{BB962C8B-B14F-4D97-AF65-F5344CB8AC3E}">
        <p14:creationId xmlns:p14="http://schemas.microsoft.com/office/powerpoint/2010/main" val="1585466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659507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G-GPE Explaining the Equation of a Circle</a:t>
            </a:r>
            <a:endParaRPr lang="en-US" sz="1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353414"/>
            <a:ext cx="4705350" cy="4334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31656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1" y="1371600"/>
            <a:ext cx="5486399" cy="4648200"/>
          </a:xfrm>
        </p:spPr>
        <p:txBody>
          <a:bodyPr/>
          <a:lstStyle/>
          <a:p>
            <a:pPr algn="l"/>
            <a:r>
              <a:rPr lang="en-US" dirty="0" smtClean="0">
                <a:solidFill>
                  <a:schemeClr val="tx1"/>
                </a:solidFill>
              </a:rPr>
              <a:t>For any point (</a:t>
            </a:r>
            <a:r>
              <a:rPr lang="en-US" i="1" dirty="0" smtClean="0">
                <a:solidFill>
                  <a:schemeClr val="tx1"/>
                </a:solidFill>
              </a:rPr>
              <a:t>x</a:t>
            </a:r>
            <a:r>
              <a:rPr lang="en-US" dirty="0" smtClean="0">
                <a:solidFill>
                  <a:schemeClr val="tx1"/>
                </a:solidFill>
              </a:rPr>
              <a:t>, </a:t>
            </a:r>
            <a:r>
              <a:rPr lang="en-US" i="1" dirty="0" smtClean="0">
                <a:solidFill>
                  <a:schemeClr val="tx1"/>
                </a:solidFill>
              </a:rPr>
              <a:t>y</a:t>
            </a:r>
            <a:r>
              <a:rPr lang="en-US" dirty="0" smtClean="0">
                <a:solidFill>
                  <a:schemeClr val="tx1"/>
                </a:solidFill>
              </a:rPr>
              <a:t>) on the circle. The horizontal length is |</a:t>
            </a:r>
            <a:r>
              <a:rPr lang="en-US" i="1" dirty="0" smtClean="0">
                <a:solidFill>
                  <a:schemeClr val="tx1"/>
                </a:solidFill>
              </a:rPr>
              <a:t>x</a:t>
            </a:r>
            <a:r>
              <a:rPr lang="en-US" dirty="0" smtClean="0">
                <a:solidFill>
                  <a:schemeClr val="tx1"/>
                </a:solidFill>
              </a:rPr>
              <a:t> – 1| and the vertical length is |</a:t>
            </a:r>
            <a:r>
              <a:rPr lang="en-US" i="1" dirty="0" smtClean="0">
                <a:solidFill>
                  <a:schemeClr val="tx1"/>
                </a:solidFill>
              </a:rPr>
              <a:t>y</a:t>
            </a:r>
            <a:r>
              <a:rPr lang="en-US" dirty="0" smtClean="0">
                <a:solidFill>
                  <a:schemeClr val="tx1"/>
                </a:solidFill>
              </a:rPr>
              <a:t> – 1|. The hypotenuse is 2.</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659507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G-GPE Explaining the Equation of a Circle</a:t>
            </a:r>
            <a:endParaRPr lang="en-US" sz="1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62162"/>
            <a:ext cx="2807102" cy="2586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1162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505201" y="1371600"/>
                <a:ext cx="5486399" cy="4648200"/>
              </a:xfrm>
            </p:spPr>
            <p:txBody>
              <a:bodyPr/>
              <a:lstStyle/>
              <a:p>
                <a:pPr algn="l"/>
                <a:r>
                  <a:rPr lang="en-US" dirty="0" smtClean="0">
                    <a:solidFill>
                      <a:schemeClr val="tx1"/>
                    </a:solidFill>
                  </a:rPr>
                  <a:t>For any point (</a:t>
                </a:r>
                <a:r>
                  <a:rPr lang="en-US" i="1" dirty="0" smtClean="0">
                    <a:solidFill>
                      <a:schemeClr val="tx1"/>
                    </a:solidFill>
                  </a:rPr>
                  <a:t>x</a:t>
                </a:r>
                <a:r>
                  <a:rPr lang="en-US" dirty="0" smtClean="0">
                    <a:solidFill>
                      <a:schemeClr val="tx1"/>
                    </a:solidFill>
                  </a:rPr>
                  <a:t>, </a:t>
                </a:r>
                <a:r>
                  <a:rPr lang="en-US" i="1" dirty="0" smtClean="0">
                    <a:solidFill>
                      <a:schemeClr val="tx1"/>
                    </a:solidFill>
                  </a:rPr>
                  <a:t>y</a:t>
                </a:r>
                <a:r>
                  <a:rPr lang="en-US" dirty="0" smtClean="0">
                    <a:solidFill>
                      <a:schemeClr val="tx1"/>
                    </a:solidFill>
                  </a:rPr>
                  <a:t>) on the circle. The horizontal length is |</a:t>
                </a:r>
                <a:r>
                  <a:rPr lang="en-US" i="1" dirty="0" smtClean="0">
                    <a:solidFill>
                      <a:schemeClr val="tx1"/>
                    </a:solidFill>
                  </a:rPr>
                  <a:t>x</a:t>
                </a:r>
                <a:r>
                  <a:rPr lang="en-US" dirty="0" smtClean="0">
                    <a:solidFill>
                      <a:schemeClr val="tx1"/>
                    </a:solidFill>
                  </a:rPr>
                  <a:t> – 1| and the vertical length is |</a:t>
                </a:r>
                <a:r>
                  <a:rPr lang="en-US" i="1" dirty="0" smtClean="0">
                    <a:solidFill>
                      <a:schemeClr val="tx1"/>
                    </a:solidFill>
                  </a:rPr>
                  <a:t>y</a:t>
                </a:r>
                <a:r>
                  <a:rPr lang="en-US" dirty="0" smtClean="0">
                    <a:solidFill>
                      <a:schemeClr val="tx1"/>
                    </a:solidFill>
                  </a:rPr>
                  <a:t> – 1|. The hypotenuse is 2.</a:t>
                </a:r>
              </a:p>
              <a:p>
                <a:pPr algn="l"/>
                <a:endParaRPr lang="en-US" dirty="0">
                  <a:solidFill>
                    <a:schemeClr val="tx1"/>
                  </a:solidFill>
                </a:endParaRPr>
              </a:p>
              <a:p>
                <a:pPr algn="l"/>
                <a14:m>
                  <m:oMathPara xmlns:m="http://schemas.openxmlformats.org/officeDocument/2006/math">
                    <m:oMathParaPr>
                      <m:jc m:val="centerGroup"/>
                    </m:oMathParaPr>
                    <m:oMath xmlns:m="http://schemas.openxmlformats.org/officeDocument/2006/math">
                      <m:sSup>
                        <m:sSupPr>
                          <m:ctrlPr>
                            <a:rPr lang="en-US" b="0" i="1" smtClean="0">
                              <a:solidFill>
                                <a:schemeClr val="tx1"/>
                              </a:solidFill>
                              <a:latin typeface="Cambria Math"/>
                            </a:rPr>
                          </m:ctrlPr>
                        </m:sSupPr>
                        <m:e>
                          <m:r>
                            <a:rPr lang="en-US" b="0" i="1" smtClean="0">
                              <a:solidFill>
                                <a:schemeClr val="tx1"/>
                              </a:solidFill>
                              <a:latin typeface="Cambria Math"/>
                            </a:rPr>
                            <m:t>(</m:t>
                          </m:r>
                          <m:r>
                            <a:rPr lang="en-US" b="0" i="1" smtClean="0">
                              <a:solidFill>
                                <a:schemeClr val="tx1"/>
                              </a:solidFill>
                              <a:latin typeface="Cambria Math"/>
                            </a:rPr>
                            <m:t>𝑥</m:t>
                          </m:r>
                          <m:r>
                            <a:rPr lang="en-US" b="0" i="1" smtClean="0">
                              <a:solidFill>
                                <a:schemeClr val="tx1"/>
                              </a:solidFill>
                              <a:latin typeface="Cambria Math"/>
                            </a:rPr>
                            <m:t>−1)</m:t>
                          </m:r>
                        </m:e>
                        <m:sup>
                          <m:r>
                            <a:rPr lang="en-US" b="0" i="1" smtClean="0">
                              <a:solidFill>
                                <a:schemeClr val="tx1"/>
                              </a:solidFill>
                              <a:latin typeface="Cambria Math"/>
                            </a:rPr>
                            <m:t>2</m:t>
                          </m:r>
                        </m:sup>
                      </m:sSup>
                      <m:r>
                        <a:rPr lang="en-US" b="0" i="1" smtClean="0">
                          <a:solidFill>
                            <a:schemeClr val="tx1"/>
                          </a:solidFill>
                          <a:latin typeface="Cambria Math"/>
                        </a:rPr>
                        <m:t>+</m:t>
                      </m:r>
                      <m:sSup>
                        <m:sSupPr>
                          <m:ctrlPr>
                            <a:rPr lang="en-US" b="0" i="1" smtClean="0">
                              <a:solidFill>
                                <a:schemeClr val="tx1"/>
                              </a:solidFill>
                              <a:latin typeface="Cambria Math"/>
                            </a:rPr>
                          </m:ctrlPr>
                        </m:sSupPr>
                        <m:e>
                          <m:r>
                            <a:rPr lang="en-US" b="0" i="1" smtClean="0">
                              <a:solidFill>
                                <a:schemeClr val="tx1"/>
                              </a:solidFill>
                              <a:latin typeface="Cambria Math"/>
                            </a:rPr>
                            <m:t>(</m:t>
                          </m:r>
                          <m:r>
                            <a:rPr lang="en-US" b="0" i="1" smtClean="0">
                              <a:solidFill>
                                <a:schemeClr val="tx1"/>
                              </a:solidFill>
                              <a:latin typeface="Cambria Math"/>
                            </a:rPr>
                            <m:t>𝑦</m:t>
                          </m:r>
                          <m:r>
                            <a:rPr lang="en-US" b="0" i="1" smtClean="0">
                              <a:solidFill>
                                <a:schemeClr val="tx1"/>
                              </a:solidFill>
                              <a:latin typeface="Cambria Math"/>
                            </a:rPr>
                            <m:t>−1)</m:t>
                          </m:r>
                        </m:e>
                        <m:sup>
                          <m:r>
                            <a:rPr lang="en-US" b="0" i="1" smtClean="0">
                              <a:solidFill>
                                <a:schemeClr val="tx1"/>
                              </a:solidFill>
                              <a:latin typeface="Cambria Math"/>
                            </a:rPr>
                            <m:t>2</m:t>
                          </m:r>
                        </m:sup>
                      </m:sSup>
                      <m:r>
                        <a:rPr lang="en-US" b="0" i="1" smtClean="0">
                          <a:solidFill>
                            <a:schemeClr val="tx1"/>
                          </a:solidFill>
                          <a:latin typeface="Cambria Math"/>
                        </a:rPr>
                        <m:t>=</m:t>
                      </m:r>
                      <m:sSup>
                        <m:sSupPr>
                          <m:ctrlPr>
                            <a:rPr lang="en-US" b="0" i="1" smtClean="0">
                              <a:solidFill>
                                <a:schemeClr val="tx1"/>
                              </a:solidFill>
                              <a:latin typeface="Cambria Math"/>
                            </a:rPr>
                          </m:ctrlPr>
                        </m:sSupPr>
                        <m:e>
                          <m:r>
                            <a:rPr lang="en-US" b="0" i="1" smtClean="0">
                              <a:solidFill>
                                <a:schemeClr val="tx1"/>
                              </a:solidFill>
                              <a:latin typeface="Cambria Math"/>
                            </a:rPr>
                            <m:t>2</m:t>
                          </m:r>
                        </m:e>
                        <m:sup>
                          <m:r>
                            <a:rPr lang="en-US" b="0" i="1" smtClean="0">
                              <a:solidFill>
                                <a:schemeClr val="tx1"/>
                              </a:solidFill>
                              <a:latin typeface="Cambria Math"/>
                            </a:rPr>
                            <m:t>2</m:t>
                          </m:r>
                        </m:sup>
                      </m:sSup>
                    </m:oMath>
                  </m:oMathPara>
                </a14:m>
                <a:endParaRPr lang="en-US"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505201" y="1371600"/>
                <a:ext cx="5486399" cy="4648200"/>
              </a:xfrm>
              <a:blipFill rotWithShape="1">
                <a:blip r:embed="rId3"/>
                <a:stretch>
                  <a:fillRect l="-2778" t="-1704" r="-556"/>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659507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G-GPE Explaining the Equation of a Circle</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062162"/>
            <a:ext cx="2807102" cy="2586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16821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066801"/>
            <a:ext cx="8686800" cy="4800599"/>
          </a:xfrm>
        </p:spPr>
        <p:txBody>
          <a:bodyPr/>
          <a:lstStyle/>
          <a:p>
            <a:pPr marL="0" indent="0">
              <a:buNone/>
            </a:pPr>
            <a:r>
              <a:rPr lang="en-US" sz="2400" b="1" dirty="0"/>
              <a:t>July 22, 2013</a:t>
            </a:r>
            <a:r>
              <a:rPr lang="en-US" sz="2400" dirty="0"/>
              <a:t> – State School Superintendent Dr. John Barge and Gov. Nathan Deal announced today that Georgia is withdrawing from the Partnership for Assessment of Readiness for College and Careers (PARCC) test development consortium</a:t>
            </a:r>
            <a:r>
              <a:rPr lang="en-US" sz="2400" dirty="0" smtClean="0"/>
              <a:t>.</a:t>
            </a:r>
          </a:p>
          <a:p>
            <a:pPr marL="0" indent="0">
              <a:buNone/>
            </a:pPr>
            <a:r>
              <a:rPr lang="en-US" sz="2400" dirty="0" smtClean="0"/>
              <a:t> Instead</a:t>
            </a:r>
            <a:r>
              <a:rPr lang="en-US" sz="2400" dirty="0"/>
              <a:t>, the Georgia Department of Education (</a:t>
            </a:r>
            <a:r>
              <a:rPr lang="en-US" sz="2400" dirty="0" err="1"/>
              <a:t>GaDOE</a:t>
            </a:r>
            <a:r>
              <a:rPr lang="en-US" sz="2400" dirty="0"/>
              <a:t>) will work with educators across the state to create standardized tests aligned to Georgia’s current academic standards in mathematics and English language arts for elementary, middle and high school students. Additionally, Georgia will seek opportunities to collaborate with other states. </a:t>
            </a:r>
          </a:p>
          <a:p>
            <a:pPr marL="0" indent="0">
              <a:buNone/>
            </a:pPr>
            <a:r>
              <a:rPr lang="en-US" sz="2400" dirty="0"/>
              <a:t> </a:t>
            </a:r>
          </a:p>
          <a:p>
            <a:pPr marL="0" indent="0">
              <a:buNone/>
            </a:pPr>
            <a:r>
              <a:rPr lang="en-US" sz="2000" dirty="0" smtClean="0"/>
              <a:t>The press release in its entirety can be found at: </a:t>
            </a:r>
            <a:r>
              <a:rPr lang="en-US" sz="2000" dirty="0">
                <a:hlinkClick r:id="rId3"/>
              </a:rPr>
              <a:t>http://www.gadoe.org/External-Affairs-and-Policy/communications/Pages/PressReleaseDetails.aspx?PressView=default&amp;pid=123</a:t>
            </a:r>
            <a:r>
              <a:rPr lang="en-US" sz="2000" dirty="0"/>
              <a:t>  </a:t>
            </a:r>
          </a:p>
          <a:p>
            <a:pPr marL="0" indent="0">
              <a:buNone/>
            </a:pPr>
            <a:r>
              <a:rPr lang="en-US" sz="2000" dirty="0" smtClean="0"/>
              <a:t>  </a:t>
            </a:r>
            <a:endParaRPr lang="en-US" sz="2400" dirty="0"/>
          </a:p>
          <a:p>
            <a:pPr marL="0" indent="0">
              <a:buNone/>
            </a:pPr>
            <a:r>
              <a:rPr lang="en-US" sz="2400" dirty="0"/>
              <a:t> </a:t>
            </a:r>
          </a:p>
          <a:p>
            <a:pPr marL="0" indent="0">
              <a:buNone/>
            </a:pPr>
            <a:r>
              <a:rPr lang="en-US" sz="2400" dirty="0"/>
              <a:t> </a:t>
            </a:r>
          </a:p>
          <a:p>
            <a:pPr marL="0" indent="0">
              <a:buNone/>
            </a:pPr>
            <a:r>
              <a:rPr lang="en-US" sz="2400" dirty="0"/>
              <a:t> </a:t>
            </a:r>
          </a:p>
          <a:p>
            <a:pPr marL="0" indent="0">
              <a:buNone/>
            </a:pPr>
            <a:r>
              <a:rPr lang="en-US" sz="2400" dirty="0"/>
              <a:t> </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73220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152400" y="1036637"/>
            <a:ext cx="8763000" cy="5211763"/>
          </a:xfrm>
        </p:spPr>
        <p:txBody>
          <a:bodyPr/>
          <a:lstStyle/>
          <a:p>
            <a:pPr marL="0" indent="0">
              <a:buNone/>
            </a:pPr>
            <a:r>
              <a:rPr lang="en-US" sz="2400" dirty="0"/>
              <a:t> </a:t>
            </a:r>
            <a:r>
              <a:rPr lang="en-US" sz="2400" dirty="0" smtClean="0"/>
              <a:t>As </a:t>
            </a:r>
            <a:r>
              <a:rPr lang="en-US" sz="2400" dirty="0" err="1"/>
              <a:t>GaDOE</a:t>
            </a:r>
            <a:r>
              <a:rPr lang="en-US" sz="2400" dirty="0"/>
              <a:t> begins to build new assessments, please note that our Georgia assessments:</a:t>
            </a:r>
          </a:p>
          <a:p>
            <a:pPr marL="0" lvl="0" indent="0">
              <a:buNone/>
            </a:pPr>
            <a:r>
              <a:rPr lang="en-US" sz="2400" dirty="0"/>
              <a:t>will be aligned to the math and English language arts state standards;</a:t>
            </a:r>
          </a:p>
          <a:p>
            <a:pPr marL="0" lvl="0" indent="0">
              <a:buNone/>
            </a:pPr>
            <a:r>
              <a:rPr lang="en-US" sz="2400" dirty="0"/>
              <a:t>will be high-quality and rigorous;</a:t>
            </a:r>
          </a:p>
          <a:p>
            <a:pPr marL="0" lvl="0" indent="0">
              <a:buNone/>
            </a:pPr>
            <a:r>
              <a:rPr lang="en-US" sz="2400" dirty="0"/>
              <a:t>will be developed for students in grades 3 through 8 and high school;</a:t>
            </a:r>
          </a:p>
          <a:p>
            <a:pPr marL="0" lvl="0" indent="0">
              <a:buNone/>
            </a:pPr>
            <a:r>
              <a:rPr lang="en-US" sz="2400" dirty="0"/>
              <a:t>will be reviewed by Georgia teachers;</a:t>
            </a:r>
          </a:p>
          <a:p>
            <a:pPr marL="0" lvl="0" indent="0">
              <a:buNone/>
            </a:pPr>
            <a:r>
              <a:rPr lang="en-US" sz="2400" dirty="0"/>
              <a:t>will require less time to administer than the PARCC assessments;</a:t>
            </a:r>
          </a:p>
          <a:p>
            <a:pPr marL="0" lvl="0" indent="0">
              <a:buNone/>
            </a:pPr>
            <a:r>
              <a:rPr lang="en-US" sz="2400" dirty="0"/>
              <a:t>will be offered in both computer- and paper-based formats; and</a:t>
            </a:r>
          </a:p>
          <a:p>
            <a:pPr marL="0" lvl="0" indent="0">
              <a:buNone/>
            </a:pPr>
            <a:r>
              <a:rPr lang="en-US" sz="2400" dirty="0"/>
              <a:t>will include a variety of item types, such as performance-based and multiple-choice items.</a:t>
            </a:r>
          </a:p>
          <a:p>
            <a:pPr marL="0" indent="0">
              <a:buNone/>
            </a:pPr>
            <a:r>
              <a:rPr lang="en-US" sz="2000" dirty="0" smtClean="0"/>
              <a:t>The </a:t>
            </a:r>
            <a:r>
              <a:rPr lang="en-US" sz="2000" dirty="0"/>
              <a:t>press release in </a:t>
            </a:r>
            <a:r>
              <a:rPr lang="en-US" sz="2000" dirty="0" smtClean="0"/>
              <a:t>its </a:t>
            </a:r>
            <a:r>
              <a:rPr lang="en-US" sz="2000" dirty="0"/>
              <a:t>entirety can be found at: </a:t>
            </a:r>
            <a:r>
              <a:rPr lang="en-US" sz="2000" dirty="0">
                <a:hlinkClick r:id="rId4"/>
              </a:rPr>
              <a:t>http://www.gadoe.org/External-Affairs-and-Policy/communications/Pages/PressReleaseDetails.aspx?PressView=default&amp;pid=123</a:t>
            </a:r>
            <a:r>
              <a:rPr lang="en-US" sz="2000" dirty="0"/>
              <a:t> </a:t>
            </a:r>
          </a:p>
        </p:txBody>
      </p:sp>
    </p:spTree>
    <p:extLst>
      <p:ext uri="{BB962C8B-B14F-4D97-AF65-F5344CB8AC3E}">
        <p14:creationId xmlns:p14="http://schemas.microsoft.com/office/powerpoint/2010/main" val="5058920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3886200" cy="6858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a:t>
            </a:r>
            <a:endParaRPr lang="en-US" dirty="0"/>
          </a:p>
        </p:txBody>
      </p:sp>
      <p:sp>
        <p:nvSpPr>
          <p:cNvPr id="3" name="Content Placeholder 2"/>
          <p:cNvSpPr>
            <a:spLocks noGrp="1"/>
          </p:cNvSpPr>
          <p:nvPr>
            <p:ph idx="1"/>
          </p:nvPr>
        </p:nvSpPr>
        <p:spPr>
          <a:xfrm>
            <a:off x="304800" y="1143000"/>
            <a:ext cx="8686800" cy="4983163"/>
          </a:xfrm>
        </p:spPr>
        <p:txBody>
          <a:bodyPr/>
          <a:lstStyle/>
          <a:p>
            <a:pPr marL="0" indent="0">
              <a:buNone/>
            </a:pPr>
            <a:r>
              <a:rPr lang="en-US" sz="2800" dirty="0" smtClean="0"/>
              <a:t>We will continue to work with Georgia educators, as we have in the past, to reconfigure and/or redevelop our state assessments to reflect the instructional focus and expectations inherent in our rigorous state standards in language arts and math.  </a:t>
            </a:r>
          </a:p>
          <a:p>
            <a:pPr marL="0" indent="0">
              <a:buNone/>
            </a:pPr>
            <a:r>
              <a:rPr lang="en-US" sz="2800" dirty="0" smtClean="0"/>
              <a:t>This is </a:t>
            </a:r>
            <a:r>
              <a:rPr lang="en-US" sz="2800" b="1" u="sng" dirty="0" smtClean="0"/>
              <a:t>not </a:t>
            </a:r>
            <a:r>
              <a:rPr lang="en-US" sz="2800" dirty="0" smtClean="0"/>
              <a:t>a suspension of the implementation of the CCGPS in language arts and math.</a:t>
            </a:r>
          </a:p>
          <a:p>
            <a:pPr marL="0" indent="0">
              <a:buNone/>
            </a:pPr>
            <a:endParaRPr lang="en-US" sz="2400" i="1" dirty="0" smtClean="0"/>
          </a:p>
          <a:p>
            <a:pPr marL="0" indent="0">
              <a:buNone/>
            </a:pPr>
            <a:r>
              <a:rPr lang="en-US" sz="2400" i="1" dirty="0" smtClean="0"/>
              <a:t>~ Dr. John Barge</a:t>
            </a:r>
          </a:p>
          <a:p>
            <a:pPr marL="0" indent="0">
              <a:buNone/>
            </a:pPr>
            <a:r>
              <a:rPr lang="en-US" sz="2400" i="1" dirty="0" smtClean="0"/>
              <a:t>(excerpt from a letter </a:t>
            </a:r>
            <a:r>
              <a:rPr lang="en-US" sz="2400" i="1" dirty="0"/>
              <a:t>to state Superintendents </a:t>
            </a:r>
            <a:r>
              <a:rPr lang="en-US" sz="2400" i="1" dirty="0" smtClean="0"/>
              <a:t>from Dr. Barge)</a:t>
            </a:r>
            <a:endParaRPr lang="en-US" sz="2400" i="1"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00529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24200554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2012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3</a:t>
            </a:r>
          </a:p>
          <a:p>
            <a:pPr lvl="1" algn="l">
              <a:buFont typeface="Arial" pitchFamily="34" charset="0"/>
              <a:buChar char="•"/>
            </a:pPr>
            <a:r>
              <a:rPr lang="en-US" sz="3000" dirty="0">
                <a:solidFill>
                  <a:schemeClr val="tx1"/>
                </a:solidFill>
              </a:rPr>
              <a:t> </a:t>
            </a:r>
            <a:r>
              <a:rPr lang="en-US" sz="3000" dirty="0" smtClean="0">
                <a:solidFill>
                  <a:schemeClr val="tx1"/>
                </a:solidFill>
              </a:rPr>
              <a:t>Incorporating SMPs into geometric modeling</a:t>
            </a:r>
            <a:r>
              <a:rPr lang="en-US" sz="2600" dirty="0" smtClean="0">
                <a:solidFill>
                  <a:schemeClr val="tx1"/>
                </a:solidFill>
              </a:rPr>
              <a:t> </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31242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6249346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2758" r="60639" b="5441"/>
          <a:stretch/>
        </p:blipFill>
        <p:spPr bwMode="auto">
          <a:xfrm>
            <a:off x="1295400" y="990600"/>
            <a:ext cx="6705600" cy="45720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pPr algn="ctr"/>
            <a:r>
              <a:rPr lang="en-US" sz="2800" dirty="0">
                <a:hlinkClick r:id="rId5"/>
              </a:rPr>
              <a:t>http://learnzillion.com/</a:t>
            </a:r>
            <a:endParaRPr lang="en-US" sz="2800" dirty="0"/>
          </a:p>
        </p:txBody>
      </p:sp>
    </p:spTree>
    <p:extLst>
      <p:ext uri="{BB962C8B-B14F-4D97-AF65-F5344CB8AC3E}">
        <p14:creationId xmlns:p14="http://schemas.microsoft.com/office/powerpoint/2010/main" val="29978257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http://ccgpsmathematics9-12.wikispaces.com/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6916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95400"/>
            <a:ext cx="7288215" cy="4153606"/>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457200" y="228601"/>
            <a:ext cx="82296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2013 AG Resource Revision Team</a:t>
            </a:r>
            <a:endParaRPr lang="en-US" dirty="0">
              <a:latin typeface="Arial Narrow" pitchFamily="34" charset="0"/>
            </a:endParaRPr>
          </a:p>
        </p:txBody>
      </p:sp>
    </p:spTree>
    <p:extLst>
      <p:ext uri="{BB962C8B-B14F-4D97-AF65-F5344CB8AC3E}">
        <p14:creationId xmlns:p14="http://schemas.microsoft.com/office/powerpoint/2010/main" val="1507732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2362200"/>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4187188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pPr>
              <a:buFont typeface="Wingdings" pitchFamily="2" charset="2"/>
              <a:buChar char="Ø"/>
            </a:pPr>
            <a:r>
              <a:rPr lang="en-US" sz="2800" dirty="0"/>
              <a:t>Question:  </a:t>
            </a:r>
            <a:r>
              <a:rPr lang="en-US" sz="2800" dirty="0" smtClean="0"/>
              <a:t>Why is MCC9-12.A.REI.7 addressed in both Unit 2 and Unit 3?</a:t>
            </a:r>
            <a:endParaRPr lang="en-US" sz="2800"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grpSp>
        <p:nvGrpSpPr>
          <p:cNvPr id="5" name="Group 4"/>
          <p:cNvGrpSpPr/>
          <p:nvPr/>
        </p:nvGrpSpPr>
        <p:grpSpPr>
          <a:xfrm>
            <a:off x="1330711" y="2343380"/>
            <a:ext cx="6670289" cy="3062171"/>
            <a:chOff x="1330711" y="2343380"/>
            <a:chExt cx="6670289" cy="3062171"/>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2343380"/>
              <a:ext cx="2819400" cy="2819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0711" y="2343380"/>
              <a:ext cx="2955196" cy="3062171"/>
            </a:xfrm>
            <a:prstGeom prst="rect">
              <a:avLst/>
            </a:prstGeom>
          </p:spPr>
        </p:pic>
      </p:gr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dirty="0">
                <a:solidFill>
                  <a:schemeClr val="tx1"/>
                </a:solidFill>
              </a:rPr>
              <a:t>Use the Pythagorean theorem to find an equation in </a:t>
            </a:r>
            <a:r>
              <a:rPr lang="en-US" i="1" dirty="0" smtClean="0">
                <a:solidFill>
                  <a:schemeClr val="tx1"/>
                </a:solidFill>
              </a:rPr>
              <a:t>x</a:t>
            </a:r>
            <a:r>
              <a:rPr lang="en-US" dirty="0" smtClean="0">
                <a:solidFill>
                  <a:schemeClr val="tx1"/>
                </a:solidFill>
              </a:rPr>
              <a:t> and </a:t>
            </a:r>
            <a:r>
              <a:rPr lang="en-US" i="1" dirty="0" smtClean="0">
                <a:solidFill>
                  <a:schemeClr val="tx1"/>
                </a:solidFill>
              </a:rPr>
              <a:t>y</a:t>
            </a:r>
            <a:r>
              <a:rPr lang="en-US" dirty="0" smtClean="0">
                <a:solidFill>
                  <a:schemeClr val="tx1"/>
                </a:solidFill>
              </a:rPr>
              <a:t> </a:t>
            </a:r>
            <a:r>
              <a:rPr lang="en-US" dirty="0">
                <a:solidFill>
                  <a:schemeClr val="tx1"/>
                </a:solidFill>
              </a:rPr>
              <a:t>whose solutions are the points on the circle of radius </a:t>
            </a:r>
            <a:r>
              <a:rPr lang="en-US" dirty="0" smtClean="0">
                <a:solidFill>
                  <a:schemeClr val="tx1"/>
                </a:solidFill>
              </a:rPr>
              <a:t>2 with </a:t>
            </a:r>
            <a:r>
              <a:rPr lang="en-US" dirty="0">
                <a:solidFill>
                  <a:schemeClr val="tx1"/>
                </a:solidFill>
              </a:rPr>
              <a:t>center </a:t>
            </a:r>
            <a:r>
              <a:rPr lang="en-US" dirty="0" smtClean="0">
                <a:solidFill>
                  <a:schemeClr val="tx1"/>
                </a:solidFill>
              </a:rPr>
              <a:t>(1,1) and </a:t>
            </a:r>
            <a:r>
              <a:rPr lang="en-US" dirty="0">
                <a:solidFill>
                  <a:schemeClr val="tx1"/>
                </a:solidFill>
              </a:rPr>
              <a:t>explain why it works.</a:t>
            </a: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6595075"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G-GPE Explaining the Equation of a Circle</a:t>
            </a:r>
            <a:endParaRPr lang="en-US" sz="1400" dirty="0"/>
          </a:p>
        </p:txBody>
      </p:sp>
    </p:spTree>
    <p:extLst>
      <p:ext uri="{BB962C8B-B14F-4D97-AF65-F5344CB8AC3E}">
        <p14:creationId xmlns:p14="http://schemas.microsoft.com/office/powerpoint/2010/main" val="3336276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marL="571500" indent="-571500" algn="l">
              <a:buFont typeface="Arial" pitchFamily="34" charset="0"/>
              <a:buChar char="•"/>
            </a:pPr>
            <a:r>
              <a:rPr lang="en-US" sz="3600" dirty="0" smtClean="0">
                <a:solidFill>
                  <a:schemeClr val="tx1"/>
                </a:solidFill>
              </a:rPr>
              <a:t>Translate </a:t>
            </a:r>
            <a:r>
              <a:rPr lang="en-US" sz="3600" dirty="0">
                <a:solidFill>
                  <a:schemeClr val="tx1"/>
                </a:solidFill>
              </a:rPr>
              <a:t>between the geometric description and the equation for a conic section </a:t>
            </a:r>
            <a:endParaRPr lang="en-US" sz="3600" dirty="0" smtClean="0">
              <a:solidFill>
                <a:schemeClr val="tx1"/>
              </a:solidFill>
            </a:endParaRPr>
          </a:p>
          <a:p>
            <a:pPr marL="571500" indent="-571500" algn="l">
              <a:buFont typeface="Arial" pitchFamily="34" charset="0"/>
              <a:buChar char="•"/>
            </a:pPr>
            <a:r>
              <a:rPr lang="en-US" sz="3600" dirty="0">
                <a:solidFill>
                  <a:schemeClr val="tx1"/>
                </a:solidFill>
              </a:rPr>
              <a:t>Use coordinates to prove simple geometric theorems algebraically </a:t>
            </a:r>
            <a:endParaRPr lang="en-US" sz="3600" dirty="0" smtClean="0">
              <a:solidFill>
                <a:schemeClr val="tx1"/>
              </a:solidFill>
            </a:endParaRPr>
          </a:p>
          <a:p>
            <a:pPr marL="571500" indent="-571500" algn="l">
              <a:buFont typeface="Arial" pitchFamily="34" charset="0"/>
              <a:buChar char="•"/>
            </a:pPr>
            <a:r>
              <a:rPr lang="en-US" sz="3600" dirty="0" smtClean="0">
                <a:solidFill>
                  <a:schemeClr val="tx1"/>
                </a:solidFill>
              </a:rPr>
              <a:t>Solve system of equations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9274</TotalTime>
  <Words>2487</Words>
  <Application>Microsoft Office PowerPoint</Application>
  <PresentationFormat>On-screen Show (4:3)</PresentationFormat>
  <Paragraphs>335</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~0980123</vt:lpstr>
      <vt:lpstr>CCGPS Mathematics Unit-by-Unit Grade Level Webinar Accelerated Analytic Geometry B/Advanced Algebra Unit 3: Modeling Geometry August 8, 2013</vt:lpstr>
      <vt:lpstr>CCGPS Mathematics Unit-by-Unit Grade Level Webinar Accelerated Analytic Geometry B/Advanced Algebra Unit 3: Modeling Geometry August 8, 2013</vt:lpstr>
      <vt:lpstr>Expectations and clearing up confusion</vt:lpstr>
      <vt:lpstr>Welcome!</vt:lpstr>
      <vt:lpstr>2013 AG Resource Revision Team</vt:lpstr>
      <vt:lpstr>Feedback</vt:lpstr>
      <vt:lpstr>Wiki/Email Questions</vt:lpstr>
      <vt:lpstr>Activate your Brain </vt:lpstr>
      <vt:lpstr>What’s the big idea?</vt:lpstr>
      <vt:lpstr>What’s the big idea?</vt:lpstr>
      <vt:lpstr>What’s the big idea?</vt:lpstr>
      <vt:lpstr>What’s the big idea?</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Activate your Brain </vt:lpstr>
      <vt:lpstr>Activate your Brain </vt:lpstr>
      <vt:lpstr>Assessment</vt:lpstr>
      <vt:lpstr>Assessment</vt:lpstr>
      <vt:lpstr>Assessment</vt:lpstr>
      <vt:lpstr>Resource List</vt:lpstr>
      <vt:lpstr>Resources</vt:lpstr>
      <vt:lpstr>Resources</vt:lpstr>
      <vt:lpstr>Resources</vt:lpstr>
      <vt:lpstr>Thank You!  Please visit http://ccgpsmathematics9-12.wikispaces.com/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862</cp:revision>
  <dcterms:created xsi:type="dcterms:W3CDTF">2012-04-02T19:02:51Z</dcterms:created>
  <dcterms:modified xsi:type="dcterms:W3CDTF">2013-08-06T23:43:32Z</dcterms:modified>
</cp:coreProperties>
</file>